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7" r:id="rId1"/>
  </p:sldMasterIdLst>
  <p:sldIdLst>
    <p:sldId id="256" r:id="rId2"/>
    <p:sldId id="260" r:id="rId3"/>
    <p:sldId id="304" r:id="rId4"/>
    <p:sldId id="259" r:id="rId5"/>
    <p:sldId id="262" r:id="rId6"/>
    <p:sldId id="303" r:id="rId7"/>
    <p:sldId id="302" r:id="rId8"/>
    <p:sldId id="258" r:id="rId9"/>
    <p:sldId id="263" r:id="rId10"/>
    <p:sldId id="265" r:id="rId11"/>
    <p:sldId id="268" r:id="rId12"/>
    <p:sldId id="293" r:id="rId13"/>
    <p:sldId id="269" r:id="rId14"/>
    <p:sldId id="270" r:id="rId15"/>
    <p:sldId id="274" r:id="rId16"/>
    <p:sldId id="271" r:id="rId17"/>
    <p:sldId id="272" r:id="rId18"/>
    <p:sldId id="294" r:id="rId19"/>
    <p:sldId id="273" r:id="rId20"/>
    <p:sldId id="295" r:id="rId21"/>
    <p:sldId id="301" r:id="rId22"/>
    <p:sldId id="284" r:id="rId23"/>
    <p:sldId id="285" r:id="rId24"/>
    <p:sldId id="286" r:id="rId25"/>
    <p:sldId id="296" r:id="rId26"/>
    <p:sldId id="287" r:id="rId27"/>
    <p:sldId id="288" r:id="rId28"/>
    <p:sldId id="297" r:id="rId29"/>
    <p:sldId id="289" r:id="rId30"/>
    <p:sldId id="290" r:id="rId31"/>
    <p:sldId id="291" r:id="rId32"/>
    <p:sldId id="299" r:id="rId33"/>
    <p:sldId id="292" r:id="rId34"/>
    <p:sldId id="300" r:id="rId35"/>
    <p:sldId id="307" r:id="rId36"/>
    <p:sldId id="308" r:id="rId37"/>
    <p:sldId id="311" r:id="rId38"/>
    <p:sldId id="305" r:id="rId39"/>
    <p:sldId id="306" r:id="rId40"/>
    <p:sldId id="30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107" autoAdjust="0"/>
    <p:restoredTop sz="94660"/>
  </p:normalViewPr>
  <p:slideViewPr>
    <p:cSldViewPr snapToGrid="0">
      <p:cViewPr varScale="1">
        <p:scale>
          <a:sx n="54" d="100"/>
          <a:sy n="54" d="100"/>
        </p:scale>
        <p:origin x="-677" y="-6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2360991489"/>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416128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BC228F3-C675-4E9D-B470-FA4722771C3A}" type="slidenum">
              <a:rPr lang="en-IN" smtClean="0"/>
              <a:pPr/>
              <a:t>‹#›</a:t>
            </a:fld>
            <a:endParaRPr lang="en-IN"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1399425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1306285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BC228F3-C675-4E9D-B470-FA4722771C3A}" type="slidenum">
              <a:rPr lang="en-IN" smtClean="0"/>
              <a:pPr/>
              <a:t>‹#›</a:t>
            </a:fld>
            <a:endParaRPr lang="en-IN"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1161004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2420390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2762516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310527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55271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31996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92099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279965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3690376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3679711975"/>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167187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5601D7-3D96-4D68-90AD-D3CF7ADAFDD7}" type="datetimeFigureOut">
              <a:rPr lang="en-IN" smtClean="0"/>
              <a:pPr/>
              <a:t>27-04-2020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37198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75601D7-3D96-4D68-90AD-D3CF7ADAFDD7}" type="datetimeFigureOut">
              <a:rPr lang="en-IN" smtClean="0"/>
              <a:pPr/>
              <a:t>27-04-2020</a:t>
            </a:fld>
            <a:endParaRPr lang="en-IN"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BC228F3-C675-4E9D-B470-FA4722771C3A}" type="slidenum">
              <a:rPr lang="en-IN" smtClean="0"/>
              <a:pPr/>
              <a:t>‹#›</a:t>
            </a:fld>
            <a:endParaRPr lang="en-IN" dirty="0"/>
          </a:p>
        </p:txBody>
      </p:sp>
    </p:spTree>
    <p:extLst>
      <p:ext uri="{BB962C8B-B14F-4D97-AF65-F5344CB8AC3E}">
        <p14:creationId xmlns:p14="http://schemas.microsoft.com/office/powerpoint/2010/main" xmlns="" val="266838916"/>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72" r:id="rId15"/>
    <p:sldLayoutId id="214748427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2.png"/><Relationship Id="rId5" Type="http://schemas.microsoft.com/office/2007/relationships/media" Target="../media/media2.mp4"/><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18A15-8BFF-422A-B40C-89829193900C}"/>
              </a:ext>
            </a:extLst>
          </p:cNvPr>
          <p:cNvSpPr>
            <a:spLocks noGrp="1"/>
          </p:cNvSpPr>
          <p:nvPr>
            <p:ph type="ctrTitle"/>
          </p:nvPr>
        </p:nvSpPr>
        <p:spPr>
          <a:xfrm>
            <a:off x="1908699" y="2391507"/>
            <a:ext cx="8034291" cy="2658795"/>
          </a:xfrm>
        </p:spPr>
        <p:txBody>
          <a:bodyPr>
            <a:normAutofit fontScale="90000"/>
          </a:bodyPr>
          <a:lstStyle/>
          <a:p>
            <a:pPr algn="ctr"/>
            <a:r>
              <a:rPr lang="en-US" sz="3600" dirty="0">
                <a:latin typeface="Cambria" panose="02040503050406030204" pitchFamily="18" charset="0"/>
                <a:ea typeface="Cambria" panose="02040503050406030204" pitchFamily="18" charset="0"/>
              </a:rPr>
              <a:t/>
            </a:r>
            <a:br>
              <a:rPr lang="en-US" sz="3600" dirty="0">
                <a:latin typeface="Cambria" panose="02040503050406030204" pitchFamily="18" charset="0"/>
                <a:ea typeface="Cambria" panose="02040503050406030204" pitchFamily="18" charset="0"/>
              </a:rPr>
            </a:br>
            <a:r>
              <a:rPr lang="en-US" sz="3600" dirty="0">
                <a:latin typeface="Courier New" panose="02070309020205020404" pitchFamily="49" charset="0"/>
                <a:ea typeface="Cambria" panose="02040503050406030204" pitchFamily="18" charset="0"/>
                <a:cs typeface="Courier New" panose="02070309020205020404" pitchFamily="49" charset="0"/>
              </a:rPr>
              <a:t>CLASS-IX</a:t>
            </a:r>
            <a:r>
              <a:rPr lang="en-US" sz="3600" dirty="0"/>
              <a:t/>
            </a:r>
            <a:br>
              <a:rPr lang="en-US" sz="3600" dirty="0"/>
            </a:br>
            <a:r>
              <a:rPr lang="en-US" sz="3600" dirty="0">
                <a:latin typeface="Courier New" panose="02070309020205020404" pitchFamily="49" charset="0"/>
                <a:cs typeface="Courier New" panose="02070309020205020404" pitchFamily="49" charset="0"/>
              </a:rPr>
              <a:t>SUBJECT-MATHEMATICS</a:t>
            </a:r>
            <a:br>
              <a:rPr lang="en-US" sz="3600" dirty="0">
                <a:latin typeface="Courier New" panose="02070309020205020404" pitchFamily="49" charset="0"/>
                <a:cs typeface="Courier New" panose="02070309020205020404" pitchFamily="49" charset="0"/>
              </a:rPr>
            </a:br>
            <a:r>
              <a:rPr lang="en-US" sz="3600" dirty="0">
                <a:latin typeface="Courier New" panose="02070309020205020404" pitchFamily="49" charset="0"/>
                <a:cs typeface="Courier New" panose="02070309020205020404" pitchFamily="49" charset="0"/>
              </a:rPr>
              <a:t>TOPIC-LINES AND ANGLES</a:t>
            </a:r>
            <a:br>
              <a:rPr lang="en-US" sz="3600" dirty="0">
                <a:latin typeface="Courier New" panose="02070309020205020404" pitchFamily="49" charset="0"/>
                <a:cs typeface="Courier New" panose="02070309020205020404" pitchFamily="49" charset="0"/>
              </a:rPr>
            </a:br>
            <a:r>
              <a:rPr lang="en-US" sz="3600" dirty="0" smtClean="0">
                <a:latin typeface="Courier New" panose="02070309020205020404" pitchFamily="49" charset="0"/>
                <a:cs typeface="Courier New" panose="02070309020205020404" pitchFamily="49" charset="0"/>
              </a:rPr>
              <a:t> </a:t>
            </a:r>
            <a:endParaRPr lang="en-IN" dirty="0">
              <a:latin typeface="Courier New" panose="02070309020205020404" pitchFamily="49" charset="0"/>
              <a:cs typeface="Courier New" panose="02070309020205020404" pitchFamily="49" charset="0"/>
            </a:endParaRPr>
          </a:p>
        </p:txBody>
      </p:sp>
      <p:sp>
        <p:nvSpPr>
          <p:cNvPr id="3" name="Subtitle 2">
            <a:extLst>
              <a:ext uri="{FF2B5EF4-FFF2-40B4-BE49-F238E27FC236}">
                <a16:creationId xmlns:a16="http://schemas.microsoft.com/office/drawing/2014/main" xmlns="" id="{92433173-D66D-4CAC-8221-AFE1AA352BAF}"/>
              </a:ext>
            </a:extLst>
          </p:cNvPr>
          <p:cNvSpPr>
            <a:spLocks noGrp="1"/>
          </p:cNvSpPr>
          <p:nvPr>
            <p:ph type="subTitle" idx="1"/>
          </p:nvPr>
        </p:nvSpPr>
        <p:spPr>
          <a:xfrm flipV="1">
            <a:off x="-45718" y="6858000"/>
            <a:ext cx="45719" cy="45719"/>
          </a:xfrm>
        </p:spPr>
        <p:txBody>
          <a:bodyPr>
            <a:normAutofit fontScale="25000" lnSpcReduction="20000"/>
          </a:bodyPr>
          <a:lstStyle/>
          <a:p>
            <a:endParaRPr lang="en-US" sz="100" dirty="0"/>
          </a:p>
        </p:txBody>
      </p:sp>
      <p:sp>
        <p:nvSpPr>
          <p:cNvPr id="5" name="Rectangle 4">
            <a:extLst>
              <a:ext uri="{FF2B5EF4-FFF2-40B4-BE49-F238E27FC236}">
                <a16:creationId xmlns:a16="http://schemas.microsoft.com/office/drawing/2014/main" xmlns="" id="{999AF020-AE0E-452F-9A5B-12A47973D909}"/>
              </a:ext>
            </a:extLst>
          </p:cNvPr>
          <p:cNvSpPr/>
          <p:nvPr/>
        </p:nvSpPr>
        <p:spPr>
          <a:xfrm>
            <a:off x="2032000" y="719666"/>
            <a:ext cx="8128000" cy="5418667"/>
          </a:xfrm>
          <a:prstGeom prst="rect">
            <a:avLst/>
          </a:prstGeom>
        </p:spPr>
        <p:txBody>
          <a:bodyPr/>
          <a:lstStyle/>
          <a:p>
            <a:endParaRPr lang="en-IN"/>
          </a:p>
        </p:txBody>
      </p:sp>
    </p:spTree>
    <p:extLst>
      <p:ext uri="{BB962C8B-B14F-4D97-AF65-F5344CB8AC3E}">
        <p14:creationId xmlns:p14="http://schemas.microsoft.com/office/powerpoint/2010/main" xmlns="" val="3452911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80D94F-8A70-4FD5-B9CB-FE6973311BAF}"/>
              </a:ext>
            </a:extLst>
          </p:cNvPr>
          <p:cNvSpPr>
            <a:spLocks noGrp="1"/>
          </p:cNvSpPr>
          <p:nvPr>
            <p:ph type="title"/>
          </p:nvPr>
        </p:nvSpPr>
        <p:spPr>
          <a:xfrm flipV="1">
            <a:off x="376313" y="70338"/>
            <a:ext cx="45719" cy="105508"/>
          </a:xfrm>
        </p:spPr>
        <p:txBody>
          <a:bodyPr>
            <a:noAutofit/>
          </a:bodyPr>
          <a:lstStyle/>
          <a:p>
            <a:endParaRPr lang="en-IN" sz="100" dirty="0"/>
          </a:p>
        </p:txBody>
      </p:sp>
      <p:sp>
        <p:nvSpPr>
          <p:cNvPr id="3" name="Content Placeholder 2">
            <a:extLst>
              <a:ext uri="{FF2B5EF4-FFF2-40B4-BE49-F238E27FC236}">
                <a16:creationId xmlns:a16="http://schemas.microsoft.com/office/drawing/2014/main" xmlns="" id="{4D00B5E0-A6DE-4649-817B-85237B42B9CA}"/>
              </a:ext>
            </a:extLst>
          </p:cNvPr>
          <p:cNvSpPr>
            <a:spLocks noGrp="1"/>
          </p:cNvSpPr>
          <p:nvPr>
            <p:ph idx="1"/>
          </p:nvPr>
        </p:nvSpPr>
        <p:spPr>
          <a:xfrm>
            <a:off x="838200" y="175846"/>
            <a:ext cx="10515600" cy="6001117"/>
          </a:xfrm>
        </p:spPr>
        <p:txBody>
          <a:bodyPr/>
          <a:lstStyle/>
          <a:p>
            <a:r>
              <a:rPr lang="en-US" sz="2400" dirty="0"/>
              <a:t>PARALLEL LINES: Two lines are said to be parallel when they do not meet at any point in a plane or which do not intersect each other.</a:t>
            </a:r>
          </a:p>
          <a:p>
            <a:r>
              <a:rPr lang="en-US" sz="2400" dirty="0"/>
              <a:t>PERPENDICULAR LINES: When two lines form a right angle with each other, by meeting at a single point, are called intersecting lines.</a:t>
            </a:r>
          </a:p>
          <a:p>
            <a:r>
              <a:rPr lang="en-US" sz="2400" dirty="0"/>
              <a:t>TRANSVERSAL LINES: When a line intersects two lines at distinct points, it is called a transversal</a:t>
            </a:r>
          </a:p>
          <a:p>
            <a:endParaRPr lang="en-US" dirty="0"/>
          </a:p>
          <a:p>
            <a:endParaRPr lang="en-IN" dirty="0"/>
          </a:p>
        </p:txBody>
      </p:sp>
      <p:pic>
        <p:nvPicPr>
          <p:cNvPr id="5" name="Picture 4">
            <a:extLst>
              <a:ext uri="{FF2B5EF4-FFF2-40B4-BE49-F238E27FC236}">
                <a16:creationId xmlns:a16="http://schemas.microsoft.com/office/drawing/2014/main" xmlns="" id="{E2936166-6E06-4A8C-9722-BA6C0C38D8F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58362" y="3522390"/>
            <a:ext cx="2876550" cy="1946424"/>
          </a:xfrm>
          <a:prstGeom prst="rect">
            <a:avLst/>
          </a:prstGeom>
        </p:spPr>
      </p:pic>
      <p:pic>
        <p:nvPicPr>
          <p:cNvPr id="7" name="Picture 6">
            <a:extLst>
              <a:ext uri="{FF2B5EF4-FFF2-40B4-BE49-F238E27FC236}">
                <a16:creationId xmlns:a16="http://schemas.microsoft.com/office/drawing/2014/main" xmlns="" id="{5FC8B953-EED8-4359-9DF3-BE25973338F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78570" y="3531183"/>
            <a:ext cx="3162300" cy="1946424"/>
          </a:xfrm>
          <a:prstGeom prst="rect">
            <a:avLst/>
          </a:prstGeom>
        </p:spPr>
      </p:pic>
      <p:pic>
        <p:nvPicPr>
          <p:cNvPr id="9" name="Picture 8">
            <a:extLst>
              <a:ext uri="{FF2B5EF4-FFF2-40B4-BE49-F238E27FC236}">
                <a16:creationId xmlns:a16="http://schemas.microsoft.com/office/drawing/2014/main" xmlns="" id="{DD913D49-AE5F-4AD8-B4E1-87DBC91FCAB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323385" y="3531183"/>
            <a:ext cx="2247900" cy="2028825"/>
          </a:xfrm>
          <a:prstGeom prst="rect">
            <a:avLst/>
          </a:prstGeom>
        </p:spPr>
      </p:pic>
      <p:sp>
        <p:nvSpPr>
          <p:cNvPr id="10" name="TextBox 9">
            <a:extLst>
              <a:ext uri="{FF2B5EF4-FFF2-40B4-BE49-F238E27FC236}">
                <a16:creationId xmlns:a16="http://schemas.microsoft.com/office/drawing/2014/main" xmlns="" id="{A967973C-2009-414B-BBF7-E1BA72A3EA48}"/>
              </a:ext>
            </a:extLst>
          </p:cNvPr>
          <p:cNvSpPr txBox="1"/>
          <p:nvPr/>
        </p:nvSpPr>
        <p:spPr>
          <a:xfrm flipH="1">
            <a:off x="1090245" y="5591935"/>
            <a:ext cx="1626578" cy="369332"/>
          </a:xfrm>
          <a:prstGeom prst="rect">
            <a:avLst/>
          </a:prstGeom>
          <a:noFill/>
        </p:spPr>
        <p:txBody>
          <a:bodyPr wrap="square" rtlCol="0">
            <a:spAutoFit/>
          </a:bodyPr>
          <a:lstStyle/>
          <a:p>
            <a:r>
              <a:rPr lang="en-US" dirty="0"/>
              <a:t>PARALLEL</a:t>
            </a:r>
            <a:endParaRPr lang="en-IN" dirty="0"/>
          </a:p>
        </p:txBody>
      </p:sp>
      <p:sp>
        <p:nvSpPr>
          <p:cNvPr id="11" name="TextBox 10">
            <a:extLst>
              <a:ext uri="{FF2B5EF4-FFF2-40B4-BE49-F238E27FC236}">
                <a16:creationId xmlns:a16="http://schemas.microsoft.com/office/drawing/2014/main" xmlns="" id="{EAB1378F-2AA4-449B-828D-DFFBE858580D}"/>
              </a:ext>
            </a:extLst>
          </p:cNvPr>
          <p:cNvSpPr txBox="1"/>
          <p:nvPr/>
        </p:nvSpPr>
        <p:spPr>
          <a:xfrm>
            <a:off x="4985238" y="5583115"/>
            <a:ext cx="2242038" cy="369332"/>
          </a:xfrm>
          <a:prstGeom prst="rect">
            <a:avLst/>
          </a:prstGeom>
          <a:noFill/>
        </p:spPr>
        <p:txBody>
          <a:bodyPr wrap="square" rtlCol="0">
            <a:spAutoFit/>
          </a:bodyPr>
          <a:lstStyle/>
          <a:p>
            <a:r>
              <a:rPr lang="en-US" dirty="0"/>
              <a:t>PERPENDICULAR</a:t>
            </a:r>
            <a:endParaRPr lang="en-IN" dirty="0"/>
          </a:p>
        </p:txBody>
      </p:sp>
      <p:sp>
        <p:nvSpPr>
          <p:cNvPr id="12" name="TextBox 11">
            <a:extLst>
              <a:ext uri="{FF2B5EF4-FFF2-40B4-BE49-F238E27FC236}">
                <a16:creationId xmlns:a16="http://schemas.microsoft.com/office/drawing/2014/main" xmlns="" id="{B3D49521-B3EF-4243-B250-526C8B6DECED}"/>
              </a:ext>
            </a:extLst>
          </p:cNvPr>
          <p:cNvSpPr txBox="1"/>
          <p:nvPr/>
        </p:nvSpPr>
        <p:spPr>
          <a:xfrm>
            <a:off x="8323385" y="5521542"/>
            <a:ext cx="3286858" cy="369332"/>
          </a:xfrm>
          <a:prstGeom prst="rect">
            <a:avLst/>
          </a:prstGeom>
          <a:noFill/>
        </p:spPr>
        <p:txBody>
          <a:bodyPr wrap="square" rtlCol="0">
            <a:spAutoFit/>
          </a:bodyPr>
          <a:lstStyle/>
          <a:p>
            <a:r>
              <a:rPr lang="en-US" dirty="0"/>
              <a:t>TRANSVERSAL</a:t>
            </a:r>
            <a:endParaRPr lang="en-IN" dirty="0"/>
          </a:p>
        </p:txBody>
      </p:sp>
    </p:spTree>
    <p:extLst>
      <p:ext uri="{BB962C8B-B14F-4D97-AF65-F5344CB8AC3E}">
        <p14:creationId xmlns:p14="http://schemas.microsoft.com/office/powerpoint/2010/main" xmlns="" val="1834479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420D7-8DC5-4520-AC04-54AE964A8FA3}"/>
              </a:ext>
            </a:extLst>
          </p:cNvPr>
          <p:cNvSpPr>
            <a:spLocks noGrp="1"/>
          </p:cNvSpPr>
          <p:nvPr>
            <p:ph type="title"/>
          </p:nvPr>
        </p:nvSpPr>
        <p:spPr/>
        <p:txBody>
          <a:bodyPr>
            <a:normAutofit fontScale="90000"/>
          </a:bodyPr>
          <a:lstStyle/>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IN"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en-IN"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IN" dirty="0"/>
          </a:p>
        </p:txBody>
      </p:sp>
      <p:sp>
        <p:nvSpPr>
          <p:cNvPr id="3" name="Content Placeholder 2">
            <a:extLst>
              <a:ext uri="{FF2B5EF4-FFF2-40B4-BE49-F238E27FC236}">
                <a16:creationId xmlns:a16="http://schemas.microsoft.com/office/drawing/2014/main" xmlns="" id="{E12235FD-78E2-4E34-BF98-FDC78ED09162}"/>
              </a:ext>
            </a:extLst>
          </p:cNvPr>
          <p:cNvSpPr>
            <a:spLocks noGrp="1"/>
          </p:cNvSpPr>
          <p:nvPr>
            <p:ph idx="1"/>
          </p:nvPr>
        </p:nvSpPr>
        <p:spPr>
          <a:xfrm>
            <a:off x="2022231" y="2133600"/>
            <a:ext cx="9482381" cy="3777622"/>
          </a:xfrm>
        </p:spPr>
        <p:txBody>
          <a:bodyPr/>
          <a:lstStyle/>
          <a:p>
            <a:r>
              <a:rPr lang="en-US" dirty="0"/>
              <a:t>A line on a plane can either be intersecting or non-intersecting.</a:t>
            </a:r>
            <a:endParaRPr lang="en-IN" dirty="0"/>
          </a:p>
        </p:txBody>
      </p:sp>
      <p:graphicFrame>
        <p:nvGraphicFramePr>
          <p:cNvPr id="4" name="Table 4">
            <a:extLst>
              <a:ext uri="{FF2B5EF4-FFF2-40B4-BE49-F238E27FC236}">
                <a16:creationId xmlns:a16="http://schemas.microsoft.com/office/drawing/2014/main" xmlns="" id="{D9996485-1F90-4D29-B808-796B7482A90A}"/>
              </a:ext>
            </a:extLst>
          </p:cNvPr>
          <p:cNvGraphicFramePr>
            <a:graphicFrameLocks noGrp="1"/>
          </p:cNvGraphicFramePr>
          <p:nvPr>
            <p:extLst>
              <p:ext uri="{D42A27DB-BD31-4B8C-83A1-F6EECF244321}">
                <p14:modId xmlns:p14="http://schemas.microsoft.com/office/powerpoint/2010/main" xmlns="" val="2484647199"/>
              </p:ext>
            </p:extLst>
          </p:nvPr>
        </p:nvGraphicFramePr>
        <p:xfrm>
          <a:off x="2092271" y="624110"/>
          <a:ext cx="8067729" cy="5877429"/>
        </p:xfrm>
        <a:graphic>
          <a:graphicData uri="http://schemas.openxmlformats.org/drawingml/2006/table">
            <a:tbl>
              <a:tblPr firstRow="1" bandRow="1">
                <a:tableStyleId>{F5AB1C69-6EDB-4FF4-983F-18BD219EF322}</a:tableStyleId>
              </a:tblPr>
              <a:tblGrid>
                <a:gridCol w="4003729">
                  <a:extLst>
                    <a:ext uri="{9D8B030D-6E8A-4147-A177-3AD203B41FA5}">
                      <a16:colId xmlns:a16="http://schemas.microsoft.com/office/drawing/2014/main" xmlns="" val="569351916"/>
                    </a:ext>
                  </a:extLst>
                </a:gridCol>
                <a:gridCol w="4064000">
                  <a:extLst>
                    <a:ext uri="{9D8B030D-6E8A-4147-A177-3AD203B41FA5}">
                      <a16:colId xmlns:a16="http://schemas.microsoft.com/office/drawing/2014/main" xmlns="" val="4216944675"/>
                    </a:ext>
                  </a:extLst>
                </a:gridCol>
              </a:tblGrid>
              <a:tr h="5877429">
                <a:tc>
                  <a:txBody>
                    <a:bodyPr/>
                    <a:lstStyle/>
                    <a:p>
                      <a:r>
                        <a:rPr lang="en-US" dirty="0">
                          <a:solidFill>
                            <a:schemeClr val="tx1"/>
                          </a:solidFill>
                          <a:latin typeface="Ink Free" panose="03080402000500000000" pitchFamily="66" charset="0"/>
                        </a:rPr>
                        <a:t>      </a:t>
                      </a:r>
                      <a:r>
                        <a:rPr lang="en-US" u="sng" dirty="0">
                          <a:solidFill>
                            <a:schemeClr val="tx1"/>
                          </a:solidFill>
                          <a:latin typeface="Ink Free" panose="03080402000500000000" pitchFamily="66" charset="0"/>
                        </a:rPr>
                        <a:t>INTERSECTING LINES</a:t>
                      </a:r>
                    </a:p>
                    <a:p>
                      <a:endParaRPr lang="en-US" dirty="0">
                        <a:solidFill>
                          <a:schemeClr val="tx1"/>
                        </a:solidFill>
                        <a:latin typeface="Ink Free" panose="03080402000500000000" pitchFamily="66" charset="0"/>
                      </a:endParaRPr>
                    </a:p>
                    <a:p>
                      <a:pPr marL="285750" indent="-285750">
                        <a:buFont typeface="Wingdings" panose="05000000000000000000" pitchFamily="2" charset="2"/>
                        <a:buChar char="Ø"/>
                      </a:pPr>
                      <a:r>
                        <a:rPr lang="en-US" b="0" dirty="0">
                          <a:solidFill>
                            <a:schemeClr val="tx1"/>
                          </a:solidFill>
                          <a:latin typeface="Courier New" panose="02070309020205020404" pitchFamily="49" charset="0"/>
                          <a:cs typeface="Courier New" panose="02070309020205020404" pitchFamily="49" charset="0"/>
                        </a:rPr>
                        <a:t>Two or more lines which share exactly one common point are called intersecting lines.</a:t>
                      </a:r>
                    </a:p>
                    <a:p>
                      <a:pPr marL="285750" indent="-285750">
                        <a:buFont typeface="Wingdings" panose="05000000000000000000" pitchFamily="2" charset="2"/>
                        <a:buChar char="Ø"/>
                      </a:pPr>
                      <a:r>
                        <a:rPr lang="en-US" b="0" dirty="0">
                          <a:solidFill>
                            <a:schemeClr val="tx1"/>
                          </a:solidFill>
                          <a:latin typeface="Courier New" panose="02070309020205020404" pitchFamily="49" charset="0"/>
                          <a:cs typeface="Courier New" panose="02070309020205020404" pitchFamily="49" charset="0"/>
                        </a:rPr>
                        <a:t>The intersecting lines meet at only one point, no matter at what angle they meet.</a:t>
                      </a:r>
                    </a:p>
                    <a:p>
                      <a:pPr marL="285750" indent="-285750">
                        <a:buFont typeface="Wingdings" panose="05000000000000000000" pitchFamily="2" charset="2"/>
                        <a:buChar char="Ø"/>
                      </a:pPr>
                      <a:r>
                        <a:rPr lang="en-US" b="0" dirty="0">
                          <a:solidFill>
                            <a:schemeClr val="tx1"/>
                          </a:solidFill>
                          <a:latin typeface="Courier New" panose="02070309020205020404" pitchFamily="49" charset="0"/>
                          <a:cs typeface="Courier New" panose="02070309020205020404" pitchFamily="49" charset="0"/>
                        </a:rPr>
                        <a:t>No two straight lines can meet at more than one point.</a:t>
                      </a:r>
                    </a:p>
                    <a:p>
                      <a:pPr marL="285750" indent="-285750">
                        <a:buFont typeface="Wingdings" panose="05000000000000000000" pitchFamily="2" charset="2"/>
                        <a:buChar char="Ø"/>
                      </a:pPr>
                      <a:r>
                        <a:rPr lang="en-US" b="0" dirty="0">
                          <a:solidFill>
                            <a:schemeClr val="tx1"/>
                          </a:solidFill>
                          <a:latin typeface="Courier New" panose="02070309020205020404" pitchFamily="49" charset="0"/>
                          <a:cs typeface="Courier New" panose="02070309020205020404" pitchFamily="49" charset="0"/>
                        </a:rPr>
                        <a:t>The lines that meet at more than one point are not straight lines. At least one of them is curve.</a:t>
                      </a:r>
                    </a:p>
                    <a:p>
                      <a:endParaRPr lang="en-IN" dirty="0">
                        <a:solidFill>
                          <a:schemeClr val="tx1"/>
                        </a:solidFill>
                        <a:latin typeface="Ink Free" panose="03080402000500000000" pitchFamily="66" charset="0"/>
                      </a:endParaRPr>
                    </a:p>
                  </a:txBody>
                  <a:tcPr>
                    <a:solidFill>
                      <a:schemeClr val="bg1"/>
                    </a:solidFill>
                  </a:tcPr>
                </a:tc>
                <a:tc>
                  <a:txBody>
                    <a:bodyPr/>
                    <a:lstStyle/>
                    <a:p>
                      <a:r>
                        <a:rPr lang="en-US" dirty="0">
                          <a:solidFill>
                            <a:schemeClr val="tx1"/>
                          </a:solidFill>
                          <a:latin typeface="Ink Free" panose="03080402000500000000" pitchFamily="66" charset="0"/>
                        </a:rPr>
                        <a:t>     </a:t>
                      </a:r>
                      <a:r>
                        <a:rPr lang="en-US" u="sng" dirty="0">
                          <a:solidFill>
                            <a:schemeClr val="tx1"/>
                          </a:solidFill>
                          <a:latin typeface="Ink Free" panose="03080402000500000000" pitchFamily="66" charset="0"/>
                        </a:rPr>
                        <a:t>NON-INTERSECTING LINES</a:t>
                      </a:r>
                    </a:p>
                    <a:p>
                      <a:endParaRPr lang="en-US" dirty="0">
                        <a:solidFill>
                          <a:schemeClr val="tx1"/>
                        </a:solidFill>
                        <a:latin typeface="Ink Free" panose="03080402000500000000" pitchFamily="66" charset="0"/>
                      </a:endParaRPr>
                    </a:p>
                    <a:p>
                      <a:pPr marL="285750" indent="-285750">
                        <a:buFont typeface="Wingdings" panose="05000000000000000000" pitchFamily="2" charset="2"/>
                        <a:buChar char="Ø"/>
                      </a:pPr>
                      <a:r>
                        <a:rPr lang="en-US" b="0" dirty="0">
                          <a:solidFill>
                            <a:schemeClr val="tx1"/>
                          </a:solidFill>
                          <a:latin typeface="Courier New" panose="02070309020205020404" pitchFamily="49" charset="0"/>
                          <a:cs typeface="Courier New" panose="02070309020205020404" pitchFamily="49" charset="0"/>
                        </a:rPr>
                        <a:t>Two or more lines that do not intersect each other are called non-intersecting lines</a:t>
                      </a:r>
                    </a:p>
                    <a:p>
                      <a:pPr marL="285750" indent="-285750">
                        <a:buFont typeface="Wingdings" panose="05000000000000000000" pitchFamily="2" charset="2"/>
                        <a:buChar char="Ø"/>
                      </a:pPr>
                      <a:r>
                        <a:rPr lang="en-US" b="0" dirty="0">
                          <a:solidFill>
                            <a:schemeClr val="tx1"/>
                          </a:solidFill>
                          <a:latin typeface="Courier New" panose="02070309020205020404" pitchFamily="49" charset="0"/>
                          <a:cs typeface="Courier New" panose="02070309020205020404" pitchFamily="49" charset="0"/>
                        </a:rPr>
                        <a:t>Non-intersecting lines can never meet.</a:t>
                      </a:r>
                    </a:p>
                    <a:p>
                      <a:pPr marL="285750" indent="-285750">
                        <a:buFont typeface="Wingdings" panose="05000000000000000000" pitchFamily="2" charset="2"/>
                        <a:buChar char="Ø"/>
                      </a:pPr>
                      <a:r>
                        <a:rPr lang="en-US" b="0" dirty="0">
                          <a:solidFill>
                            <a:schemeClr val="tx1"/>
                          </a:solidFill>
                          <a:latin typeface="Courier New" panose="02070309020205020404" pitchFamily="49" charset="0"/>
                          <a:cs typeface="Courier New" panose="02070309020205020404" pitchFamily="49" charset="0"/>
                        </a:rPr>
                        <a:t>They are also known as the parallel lines.</a:t>
                      </a:r>
                    </a:p>
                    <a:p>
                      <a:pPr marL="285750" indent="-285750">
                        <a:buFont typeface="Wingdings" panose="05000000000000000000" pitchFamily="2" charset="2"/>
                        <a:buChar char="Ø"/>
                      </a:pPr>
                      <a:r>
                        <a:rPr lang="en-US" b="0" dirty="0">
                          <a:solidFill>
                            <a:schemeClr val="tx1"/>
                          </a:solidFill>
                          <a:latin typeface="Courier New" panose="02070309020205020404" pitchFamily="49" charset="0"/>
                          <a:cs typeface="Courier New" panose="02070309020205020404" pitchFamily="49" charset="0"/>
                        </a:rPr>
                        <a:t>They are always at the same distance from one another</a:t>
                      </a:r>
                      <a:r>
                        <a:rPr lang="en-US" dirty="0">
                          <a:solidFill>
                            <a:schemeClr val="tx1"/>
                          </a:solidFill>
                          <a:latin typeface="Ink Free" panose="03080402000500000000" pitchFamily="66" charset="0"/>
                        </a:rPr>
                        <a:t>.</a:t>
                      </a:r>
                      <a:endParaRPr lang="en-IN" dirty="0">
                        <a:solidFill>
                          <a:schemeClr val="tx1"/>
                        </a:solidFill>
                        <a:latin typeface="Ink Free" panose="03080402000500000000" pitchFamily="66" charset="0"/>
                      </a:endParaRPr>
                    </a:p>
                  </a:txBody>
                  <a:tcPr>
                    <a:solidFill>
                      <a:schemeClr val="bg1"/>
                    </a:solidFill>
                  </a:tcPr>
                </a:tc>
                <a:extLst>
                  <a:ext uri="{0D108BD9-81ED-4DB2-BD59-A6C34878D82A}">
                    <a16:rowId xmlns:a16="http://schemas.microsoft.com/office/drawing/2014/main" xmlns="" val="548428580"/>
                  </a:ext>
                </a:extLst>
              </a:tr>
            </a:tbl>
          </a:graphicData>
        </a:graphic>
      </p:graphicFrame>
      <p:cxnSp>
        <p:nvCxnSpPr>
          <p:cNvPr id="7" name="Straight Connector 6">
            <a:extLst>
              <a:ext uri="{FF2B5EF4-FFF2-40B4-BE49-F238E27FC236}">
                <a16:creationId xmlns:a16="http://schemas.microsoft.com/office/drawing/2014/main" xmlns="" id="{FABB7B2E-ACE5-429F-A9E9-EF5100264D05}"/>
              </a:ext>
            </a:extLst>
          </p:cNvPr>
          <p:cNvCxnSpPr>
            <a:cxnSpLocks/>
            <a:stCxn id="4" idx="0"/>
            <a:endCxn id="4" idx="2"/>
          </p:cNvCxnSpPr>
          <p:nvPr/>
        </p:nvCxnSpPr>
        <p:spPr>
          <a:xfrm>
            <a:off x="6126135" y="624110"/>
            <a:ext cx="0" cy="587742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EC2AFA93-57AC-4534-8201-6B20A9BFD2B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25871" y="5323668"/>
            <a:ext cx="1972851" cy="1057295"/>
          </a:xfrm>
          <a:prstGeom prst="rect">
            <a:avLst/>
          </a:prstGeom>
        </p:spPr>
      </p:pic>
      <p:pic>
        <p:nvPicPr>
          <p:cNvPr id="13" name="Picture 12">
            <a:extLst>
              <a:ext uri="{FF2B5EF4-FFF2-40B4-BE49-F238E27FC236}">
                <a16:creationId xmlns:a16="http://schemas.microsoft.com/office/drawing/2014/main" xmlns="" id="{2F5E9F16-8FE1-488A-8216-5F27AEC9C37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13721" y="5176432"/>
            <a:ext cx="2606377" cy="1134787"/>
          </a:xfrm>
          <a:prstGeom prst="rect">
            <a:avLst/>
          </a:prstGeom>
        </p:spPr>
      </p:pic>
    </p:spTree>
    <p:extLst>
      <p:ext uri="{BB962C8B-B14F-4D97-AF65-F5344CB8AC3E}">
        <p14:creationId xmlns:p14="http://schemas.microsoft.com/office/powerpoint/2010/main" xmlns="" val="3750035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19DFA4-E3AD-40AA-8C5D-BA6D55C510BB}"/>
              </a:ext>
            </a:extLst>
          </p:cNvPr>
          <p:cNvSpPr>
            <a:spLocks noGrp="1"/>
          </p:cNvSpPr>
          <p:nvPr>
            <p:ph type="title"/>
          </p:nvPr>
        </p:nvSpPr>
        <p:spPr>
          <a:xfrm>
            <a:off x="923192" y="175846"/>
            <a:ext cx="9580685" cy="6611816"/>
          </a:xfrm>
        </p:spPr>
        <p:txBody>
          <a:bodyPr anchor="t">
            <a:normAutofit/>
          </a:bodyPr>
          <a:lstStyle/>
          <a:p>
            <a:r>
              <a:rPr lang="en-US" sz="2000" dirty="0">
                <a:latin typeface="+mn-lt"/>
              </a:rPr>
              <a:t>An angle is a figure in which two rays emerge from a common point. This point is called the vertex of the angle and the two rays forming the angle are called its arms or sides…</a:t>
            </a:r>
            <a:endParaRPr lang="en-IN" sz="2000" dirty="0">
              <a:latin typeface="+mn-lt"/>
            </a:endParaRPr>
          </a:p>
        </p:txBody>
      </p:sp>
      <p:sp>
        <p:nvSpPr>
          <p:cNvPr id="3" name="Rectangle 2">
            <a:extLst>
              <a:ext uri="{FF2B5EF4-FFF2-40B4-BE49-F238E27FC236}">
                <a16:creationId xmlns:a16="http://schemas.microsoft.com/office/drawing/2014/main" xmlns="" id="{5C703A14-1817-4EB6-A9D8-6ABD6AB36FD1}"/>
              </a:ext>
            </a:extLst>
          </p:cNvPr>
          <p:cNvSpPr/>
          <p:nvPr/>
        </p:nvSpPr>
        <p:spPr>
          <a:xfrm>
            <a:off x="720969" y="593480"/>
            <a:ext cx="10503877" cy="5544853"/>
          </a:xfrm>
          <a:prstGeom prst="rect">
            <a:avLst/>
          </a:prstGeom>
        </p:spPr>
        <p:txBody>
          <a:bodyPr/>
          <a:lstStyle/>
          <a:p>
            <a:endParaRPr lang="en-IN" dirty="0"/>
          </a:p>
        </p:txBody>
      </p:sp>
      <p:pic>
        <p:nvPicPr>
          <p:cNvPr id="5" name="Picture 4">
            <a:extLst>
              <a:ext uri="{FF2B5EF4-FFF2-40B4-BE49-F238E27FC236}">
                <a16:creationId xmlns:a16="http://schemas.microsoft.com/office/drawing/2014/main" xmlns="" id="{90D379C8-3EAA-4747-BFA9-1DE617A9923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78523" y="1371600"/>
            <a:ext cx="9990992" cy="5091398"/>
          </a:xfrm>
          <a:prstGeom prst="rect">
            <a:avLst/>
          </a:prstGeom>
        </p:spPr>
      </p:pic>
    </p:spTree>
    <p:extLst>
      <p:ext uri="{BB962C8B-B14F-4D97-AF65-F5344CB8AC3E}">
        <p14:creationId xmlns:p14="http://schemas.microsoft.com/office/powerpoint/2010/main" xmlns="" val="25719231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AF3577-F8A9-4489-9EF5-2646C3EAB9D4}"/>
              </a:ext>
            </a:extLst>
          </p:cNvPr>
          <p:cNvSpPr>
            <a:spLocks noGrp="1"/>
          </p:cNvSpPr>
          <p:nvPr>
            <p:ph type="title"/>
          </p:nvPr>
        </p:nvSpPr>
        <p:spPr>
          <a:xfrm>
            <a:off x="1" y="140678"/>
            <a:ext cx="12256476" cy="1310054"/>
          </a:xfrm>
        </p:spPr>
        <p:txBody>
          <a:bodyPr>
            <a:noAutofit/>
          </a:bodyPr>
          <a:lstStyle/>
          <a:p>
            <a:pPr algn="ctr"/>
            <a: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BASIC TERMS AND DEFINITIONS:ANGLES </a:t>
            </a:r>
            <a:endParaRPr lang="en-IN"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Content Placeholder 2">
            <a:extLst>
              <a:ext uri="{FF2B5EF4-FFF2-40B4-BE49-F238E27FC236}">
                <a16:creationId xmlns:a16="http://schemas.microsoft.com/office/drawing/2014/main" xmlns="" id="{35FCE32B-4962-4BCC-9C2B-1B3DF0A002A8}"/>
              </a:ext>
            </a:extLst>
          </p:cNvPr>
          <p:cNvSpPr>
            <a:spLocks noGrp="1"/>
          </p:cNvSpPr>
          <p:nvPr>
            <p:ph idx="1"/>
          </p:nvPr>
        </p:nvSpPr>
        <p:spPr>
          <a:xfrm>
            <a:off x="1732084" y="1380392"/>
            <a:ext cx="9772528" cy="4530830"/>
          </a:xfrm>
        </p:spPr>
        <p:txBody>
          <a:bodyPr/>
          <a:lstStyle/>
          <a:p>
            <a:r>
              <a:rPr lang="en-US" sz="2400" dirty="0"/>
              <a:t>ACUTE ANGLE: If the inclination between the arms is less than a right angle, it is called an acute angle.</a:t>
            </a:r>
          </a:p>
          <a:p>
            <a:r>
              <a:rPr lang="en-US" sz="2400" dirty="0"/>
              <a:t>OBTUSE ANGLE: If the inclination between the arms is more than a right angle, it is called an obtuse angle</a:t>
            </a:r>
          </a:p>
          <a:p>
            <a:endParaRPr lang="en-IN" dirty="0"/>
          </a:p>
        </p:txBody>
      </p:sp>
      <p:pic>
        <p:nvPicPr>
          <p:cNvPr id="5" name="Picture 4">
            <a:extLst>
              <a:ext uri="{FF2B5EF4-FFF2-40B4-BE49-F238E27FC236}">
                <a16:creationId xmlns:a16="http://schemas.microsoft.com/office/drawing/2014/main" xmlns="" id="{ED1DBF9C-554F-4024-BDED-3D00D5CC06C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14311" y="3429000"/>
            <a:ext cx="3197230" cy="2352310"/>
          </a:xfrm>
          <a:prstGeom prst="rect">
            <a:avLst/>
          </a:prstGeom>
        </p:spPr>
      </p:pic>
      <p:pic>
        <p:nvPicPr>
          <p:cNvPr id="7" name="Picture 6">
            <a:extLst>
              <a:ext uri="{FF2B5EF4-FFF2-40B4-BE49-F238E27FC236}">
                <a16:creationId xmlns:a16="http://schemas.microsoft.com/office/drawing/2014/main" xmlns="" id="{A2FF130B-9CFE-41B4-8297-8DCDFE4CDFB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96000" y="3257917"/>
            <a:ext cx="3103683" cy="2523393"/>
          </a:xfrm>
          <a:prstGeom prst="rect">
            <a:avLst/>
          </a:prstGeom>
        </p:spPr>
      </p:pic>
      <p:sp>
        <p:nvSpPr>
          <p:cNvPr id="8" name="TextBox 7">
            <a:extLst>
              <a:ext uri="{FF2B5EF4-FFF2-40B4-BE49-F238E27FC236}">
                <a16:creationId xmlns:a16="http://schemas.microsoft.com/office/drawing/2014/main" xmlns="" id="{5E3667CB-EA8D-4699-9F98-5ABD40DFFEE1}"/>
              </a:ext>
            </a:extLst>
          </p:cNvPr>
          <p:cNvSpPr txBox="1"/>
          <p:nvPr/>
        </p:nvSpPr>
        <p:spPr>
          <a:xfrm>
            <a:off x="2243499" y="5813260"/>
            <a:ext cx="3138854" cy="461665"/>
          </a:xfrm>
          <a:prstGeom prst="rect">
            <a:avLst/>
          </a:prstGeom>
          <a:noFill/>
        </p:spPr>
        <p:txBody>
          <a:bodyPr wrap="square" rtlCol="0">
            <a:spAutoFit/>
          </a:bodyPr>
          <a:lstStyle/>
          <a:p>
            <a:r>
              <a:rPr lang="en-US" sz="2400" dirty="0"/>
              <a:t>ACUTE  ANGLE</a:t>
            </a:r>
            <a:endParaRPr lang="en-IN" sz="2400" dirty="0"/>
          </a:p>
        </p:txBody>
      </p:sp>
      <p:sp>
        <p:nvSpPr>
          <p:cNvPr id="9" name="TextBox 8">
            <a:extLst>
              <a:ext uri="{FF2B5EF4-FFF2-40B4-BE49-F238E27FC236}">
                <a16:creationId xmlns:a16="http://schemas.microsoft.com/office/drawing/2014/main" xmlns="" id="{46BB60D6-AAC5-4DB6-9624-08A8C9FE9224}"/>
              </a:ext>
            </a:extLst>
          </p:cNvPr>
          <p:cNvSpPr txBox="1"/>
          <p:nvPr/>
        </p:nvSpPr>
        <p:spPr>
          <a:xfrm>
            <a:off x="6618348" y="5813259"/>
            <a:ext cx="2681653" cy="461665"/>
          </a:xfrm>
          <a:prstGeom prst="rect">
            <a:avLst/>
          </a:prstGeom>
          <a:noFill/>
        </p:spPr>
        <p:txBody>
          <a:bodyPr wrap="square" rtlCol="0">
            <a:spAutoFit/>
          </a:bodyPr>
          <a:lstStyle/>
          <a:p>
            <a:r>
              <a:rPr lang="en-US" dirty="0"/>
              <a:t>  </a:t>
            </a:r>
            <a:r>
              <a:rPr lang="en-US" sz="2400" dirty="0"/>
              <a:t>OBTUSE  ANGLE</a:t>
            </a:r>
            <a:endParaRPr lang="en-IN" sz="2400" dirty="0"/>
          </a:p>
        </p:txBody>
      </p:sp>
    </p:spTree>
    <p:extLst>
      <p:ext uri="{BB962C8B-B14F-4D97-AF65-F5344CB8AC3E}">
        <p14:creationId xmlns:p14="http://schemas.microsoft.com/office/powerpoint/2010/main" xmlns="" val="336866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2F25A2-06A2-4A3F-886C-8D9421443D84}"/>
              </a:ext>
            </a:extLst>
          </p:cNvPr>
          <p:cNvSpPr>
            <a:spLocks noGrp="1"/>
          </p:cNvSpPr>
          <p:nvPr>
            <p:ph type="title"/>
          </p:nvPr>
        </p:nvSpPr>
        <p:spPr>
          <a:xfrm>
            <a:off x="838200" y="1"/>
            <a:ext cx="146538" cy="70338"/>
          </a:xfrm>
        </p:spPr>
        <p:txBody>
          <a:bodyPr>
            <a:noAutofit/>
          </a:bodyPr>
          <a:lstStyle/>
          <a:p>
            <a:endParaRPr lang="en-IN" sz="100" dirty="0"/>
          </a:p>
        </p:txBody>
      </p:sp>
      <p:sp>
        <p:nvSpPr>
          <p:cNvPr id="3" name="Content Placeholder 2">
            <a:extLst>
              <a:ext uri="{FF2B5EF4-FFF2-40B4-BE49-F238E27FC236}">
                <a16:creationId xmlns:a16="http://schemas.microsoft.com/office/drawing/2014/main" xmlns="" id="{77B4B7D8-2266-4976-8700-174D0B41518B}"/>
              </a:ext>
            </a:extLst>
          </p:cNvPr>
          <p:cNvSpPr>
            <a:spLocks noGrp="1"/>
          </p:cNvSpPr>
          <p:nvPr>
            <p:ph idx="1"/>
          </p:nvPr>
        </p:nvSpPr>
        <p:spPr>
          <a:xfrm>
            <a:off x="1067864" y="149469"/>
            <a:ext cx="10285935" cy="6339254"/>
          </a:xfrm>
        </p:spPr>
        <p:txBody>
          <a:bodyPr/>
          <a:lstStyle/>
          <a:p>
            <a:r>
              <a:rPr lang="en-US" sz="2400" dirty="0"/>
              <a:t>RIGHT ANGLE: If the arms form an angle of 90 degrees between them, it is called a right angle.</a:t>
            </a:r>
          </a:p>
          <a:p>
            <a:r>
              <a:rPr lang="en-US" sz="2400" dirty="0"/>
              <a:t>STRAIGHT ANGLE: If the arms form an angle of 180 degrees between them, it is called a straight angle.</a:t>
            </a:r>
          </a:p>
          <a:p>
            <a:endParaRPr lang="en-IN" dirty="0"/>
          </a:p>
        </p:txBody>
      </p:sp>
      <p:pic>
        <p:nvPicPr>
          <p:cNvPr id="5" name="Picture 4">
            <a:extLst>
              <a:ext uri="{FF2B5EF4-FFF2-40B4-BE49-F238E27FC236}">
                <a16:creationId xmlns:a16="http://schemas.microsoft.com/office/drawing/2014/main" xmlns="" id="{3887753C-B64F-4F86-92DB-5469E325DC8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07656" y="2298065"/>
            <a:ext cx="4565074" cy="3161959"/>
          </a:xfrm>
          <a:prstGeom prst="rect">
            <a:avLst/>
          </a:prstGeom>
        </p:spPr>
      </p:pic>
      <p:pic>
        <p:nvPicPr>
          <p:cNvPr id="7" name="Picture 6">
            <a:extLst>
              <a:ext uri="{FF2B5EF4-FFF2-40B4-BE49-F238E27FC236}">
                <a16:creationId xmlns:a16="http://schemas.microsoft.com/office/drawing/2014/main" xmlns="" id="{E2417DFE-CD05-40FA-9E29-9E7A6B3A832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55777" y="2298065"/>
            <a:ext cx="4468358" cy="3065952"/>
          </a:xfrm>
          <a:prstGeom prst="rect">
            <a:avLst/>
          </a:prstGeom>
        </p:spPr>
      </p:pic>
      <p:sp>
        <p:nvSpPr>
          <p:cNvPr id="8" name="TextBox 7">
            <a:extLst>
              <a:ext uri="{FF2B5EF4-FFF2-40B4-BE49-F238E27FC236}">
                <a16:creationId xmlns:a16="http://schemas.microsoft.com/office/drawing/2014/main" xmlns="" id="{78AFDEA9-964D-4545-AE46-66E7FC0DB1DF}"/>
              </a:ext>
            </a:extLst>
          </p:cNvPr>
          <p:cNvSpPr txBox="1"/>
          <p:nvPr/>
        </p:nvSpPr>
        <p:spPr>
          <a:xfrm>
            <a:off x="2363667" y="5460024"/>
            <a:ext cx="2453053" cy="461665"/>
          </a:xfrm>
          <a:prstGeom prst="rect">
            <a:avLst/>
          </a:prstGeom>
          <a:noFill/>
        </p:spPr>
        <p:txBody>
          <a:bodyPr wrap="square" rtlCol="0">
            <a:spAutoFit/>
          </a:bodyPr>
          <a:lstStyle/>
          <a:p>
            <a:r>
              <a:rPr lang="en-US" sz="2400" dirty="0"/>
              <a:t>RIGHT ANGLE</a:t>
            </a:r>
            <a:endParaRPr lang="en-IN" sz="2400" dirty="0"/>
          </a:p>
        </p:txBody>
      </p:sp>
      <p:sp>
        <p:nvSpPr>
          <p:cNvPr id="9" name="TextBox 8">
            <a:extLst>
              <a:ext uri="{FF2B5EF4-FFF2-40B4-BE49-F238E27FC236}">
                <a16:creationId xmlns:a16="http://schemas.microsoft.com/office/drawing/2014/main" xmlns="" id="{64C8D9E2-A350-48D3-A95E-4961D525D6B8}"/>
              </a:ext>
            </a:extLst>
          </p:cNvPr>
          <p:cNvSpPr txBox="1"/>
          <p:nvPr/>
        </p:nvSpPr>
        <p:spPr>
          <a:xfrm>
            <a:off x="7290291" y="5460024"/>
            <a:ext cx="2875085" cy="461665"/>
          </a:xfrm>
          <a:prstGeom prst="rect">
            <a:avLst/>
          </a:prstGeom>
          <a:noFill/>
        </p:spPr>
        <p:txBody>
          <a:bodyPr wrap="square" rtlCol="0">
            <a:spAutoFit/>
          </a:bodyPr>
          <a:lstStyle/>
          <a:p>
            <a:r>
              <a:rPr lang="en-US" sz="2400" dirty="0"/>
              <a:t>STRAIGHT ANGLE</a:t>
            </a:r>
            <a:endParaRPr lang="en-IN" sz="2400" dirty="0"/>
          </a:p>
        </p:txBody>
      </p:sp>
    </p:spTree>
    <p:extLst>
      <p:ext uri="{BB962C8B-B14F-4D97-AF65-F5344CB8AC3E}">
        <p14:creationId xmlns:p14="http://schemas.microsoft.com/office/powerpoint/2010/main" xmlns="" val="1228905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6AAE15-8AAB-4775-A8FC-14350D395DF7}"/>
              </a:ext>
            </a:extLst>
          </p:cNvPr>
          <p:cNvSpPr>
            <a:spLocks noGrp="1"/>
          </p:cNvSpPr>
          <p:nvPr>
            <p:ph type="title"/>
          </p:nvPr>
        </p:nvSpPr>
        <p:spPr>
          <a:xfrm>
            <a:off x="838199" y="-45720"/>
            <a:ext cx="76200" cy="45719"/>
          </a:xfrm>
        </p:spPr>
        <p:txBody>
          <a:bodyPr>
            <a:normAutofit fontScale="90000"/>
          </a:bodyPr>
          <a:lstStyle/>
          <a:p>
            <a:endParaRPr lang="en-IN" sz="100" dirty="0"/>
          </a:p>
        </p:txBody>
      </p:sp>
      <p:sp>
        <p:nvSpPr>
          <p:cNvPr id="3" name="Content Placeholder 2">
            <a:extLst>
              <a:ext uri="{FF2B5EF4-FFF2-40B4-BE49-F238E27FC236}">
                <a16:creationId xmlns:a16="http://schemas.microsoft.com/office/drawing/2014/main" xmlns="" id="{8A091B0C-A2DB-4ED3-B8F0-1F2525A79EAB}"/>
              </a:ext>
            </a:extLst>
          </p:cNvPr>
          <p:cNvSpPr>
            <a:spLocks noGrp="1"/>
          </p:cNvSpPr>
          <p:nvPr>
            <p:ph idx="1"/>
          </p:nvPr>
        </p:nvSpPr>
        <p:spPr>
          <a:xfrm>
            <a:off x="838199" y="553915"/>
            <a:ext cx="10618177" cy="5488111"/>
          </a:xfrm>
        </p:spPr>
        <p:txBody>
          <a:bodyPr>
            <a:normAutofit/>
          </a:bodyPr>
          <a:lstStyle/>
          <a:p>
            <a:r>
              <a:rPr lang="en-US" sz="2400" dirty="0"/>
              <a:t>REFLEX ANGLE : An angle which is greater than 180° but less than 360° is called a reflex angle.</a:t>
            </a:r>
          </a:p>
          <a:p>
            <a:r>
              <a:rPr lang="en-US" sz="2400" dirty="0"/>
              <a:t>COMPLETE  ANGLE: A straight line makes an angle of 360° to reach its initial position completely by the rotation. This angle is called a complete angle.</a:t>
            </a:r>
            <a:endParaRPr lang="en-IN" sz="2400" dirty="0"/>
          </a:p>
        </p:txBody>
      </p:sp>
      <p:pic>
        <p:nvPicPr>
          <p:cNvPr id="5" name="Picture 4">
            <a:extLst>
              <a:ext uri="{FF2B5EF4-FFF2-40B4-BE49-F238E27FC236}">
                <a16:creationId xmlns:a16="http://schemas.microsoft.com/office/drawing/2014/main" xmlns="" id="{26048702-D0CA-4EF9-A031-FE0FB0EACA6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55484" y="2651378"/>
            <a:ext cx="4192942" cy="2678242"/>
          </a:xfrm>
          <a:prstGeom prst="rect">
            <a:avLst/>
          </a:prstGeom>
        </p:spPr>
      </p:pic>
      <p:pic>
        <p:nvPicPr>
          <p:cNvPr id="7" name="Picture 6">
            <a:extLst>
              <a:ext uri="{FF2B5EF4-FFF2-40B4-BE49-F238E27FC236}">
                <a16:creationId xmlns:a16="http://schemas.microsoft.com/office/drawing/2014/main" xmlns="" id="{47C84FA2-232D-47C9-A13B-91E898A5EF5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65710" y="2676021"/>
            <a:ext cx="4255655" cy="2628957"/>
          </a:xfrm>
          <a:prstGeom prst="rect">
            <a:avLst/>
          </a:prstGeom>
        </p:spPr>
      </p:pic>
      <p:sp>
        <p:nvSpPr>
          <p:cNvPr id="8" name="TextBox 7">
            <a:extLst>
              <a:ext uri="{FF2B5EF4-FFF2-40B4-BE49-F238E27FC236}">
                <a16:creationId xmlns:a16="http://schemas.microsoft.com/office/drawing/2014/main" xmlns="" id="{7F32AC28-7F2F-4E64-B6AC-857ACBB71016}"/>
              </a:ext>
            </a:extLst>
          </p:cNvPr>
          <p:cNvSpPr txBox="1"/>
          <p:nvPr/>
        </p:nvSpPr>
        <p:spPr>
          <a:xfrm>
            <a:off x="2103847" y="5354263"/>
            <a:ext cx="2883876" cy="461665"/>
          </a:xfrm>
          <a:prstGeom prst="rect">
            <a:avLst/>
          </a:prstGeom>
          <a:noFill/>
        </p:spPr>
        <p:txBody>
          <a:bodyPr wrap="square" rtlCol="0">
            <a:spAutoFit/>
          </a:bodyPr>
          <a:lstStyle/>
          <a:p>
            <a:r>
              <a:rPr lang="en-US" sz="2400" dirty="0"/>
              <a:t>REFLEX ANGLE</a:t>
            </a:r>
            <a:endParaRPr lang="en-IN" sz="2400" dirty="0"/>
          </a:p>
        </p:txBody>
      </p:sp>
      <p:sp>
        <p:nvSpPr>
          <p:cNvPr id="9" name="TextBox 8">
            <a:extLst>
              <a:ext uri="{FF2B5EF4-FFF2-40B4-BE49-F238E27FC236}">
                <a16:creationId xmlns:a16="http://schemas.microsoft.com/office/drawing/2014/main" xmlns="" id="{F1CC025E-7992-418C-962B-FC959FBFFBBE}"/>
              </a:ext>
            </a:extLst>
          </p:cNvPr>
          <p:cNvSpPr txBox="1"/>
          <p:nvPr/>
        </p:nvSpPr>
        <p:spPr>
          <a:xfrm>
            <a:off x="6981801" y="5354263"/>
            <a:ext cx="2883876" cy="461665"/>
          </a:xfrm>
          <a:prstGeom prst="rect">
            <a:avLst/>
          </a:prstGeom>
          <a:noFill/>
        </p:spPr>
        <p:txBody>
          <a:bodyPr wrap="square" rtlCol="0">
            <a:spAutoFit/>
          </a:bodyPr>
          <a:lstStyle/>
          <a:p>
            <a:r>
              <a:rPr lang="en-US" sz="2400" dirty="0"/>
              <a:t>COMPLETE ANGLE</a:t>
            </a:r>
            <a:endParaRPr lang="en-IN" sz="2400" dirty="0"/>
          </a:p>
        </p:txBody>
      </p:sp>
    </p:spTree>
    <p:extLst>
      <p:ext uri="{BB962C8B-B14F-4D97-AF65-F5344CB8AC3E}">
        <p14:creationId xmlns:p14="http://schemas.microsoft.com/office/powerpoint/2010/main" xmlns="" val="403658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3553E9-9684-4F81-BE85-7C20B28FE3B1}"/>
              </a:ext>
            </a:extLst>
          </p:cNvPr>
          <p:cNvSpPr>
            <a:spLocks noGrp="1"/>
          </p:cNvSpPr>
          <p:nvPr>
            <p:ph type="title"/>
          </p:nvPr>
        </p:nvSpPr>
        <p:spPr>
          <a:xfrm>
            <a:off x="838200" y="131885"/>
            <a:ext cx="45719" cy="45719"/>
          </a:xfrm>
        </p:spPr>
        <p:txBody>
          <a:bodyPr>
            <a:normAutofit fontScale="90000"/>
          </a:bodyPr>
          <a:lstStyle/>
          <a:p>
            <a:endParaRPr lang="en-IN" sz="100" dirty="0"/>
          </a:p>
        </p:txBody>
      </p:sp>
      <p:sp>
        <p:nvSpPr>
          <p:cNvPr id="3" name="Content Placeholder 2">
            <a:extLst>
              <a:ext uri="{FF2B5EF4-FFF2-40B4-BE49-F238E27FC236}">
                <a16:creationId xmlns:a16="http://schemas.microsoft.com/office/drawing/2014/main" xmlns="" id="{560D7510-A7D5-402B-BE7F-6FD1B8F2B5F4}"/>
              </a:ext>
            </a:extLst>
          </p:cNvPr>
          <p:cNvSpPr>
            <a:spLocks noGrp="1"/>
          </p:cNvSpPr>
          <p:nvPr>
            <p:ph idx="1"/>
          </p:nvPr>
        </p:nvSpPr>
        <p:spPr>
          <a:xfrm>
            <a:off x="838200" y="177603"/>
            <a:ext cx="10515600" cy="6548511"/>
          </a:xfrm>
        </p:spPr>
        <p:txBody>
          <a:bodyPr/>
          <a:lstStyle/>
          <a:p>
            <a:r>
              <a:rPr lang="en-US" sz="2400" dirty="0"/>
              <a:t>COMPLIMENTARY ANGLES: Two angles which sum up to 90 degrees are called complimentary angles.</a:t>
            </a:r>
          </a:p>
          <a:p>
            <a:r>
              <a:rPr lang="en-US" sz="2400" dirty="0"/>
              <a:t>SUPPLEMENTARY ANGLES: Two angles which sum up to 180 degrees are called supplementary angles. </a:t>
            </a:r>
          </a:p>
          <a:p>
            <a:endParaRPr lang="en-IN" dirty="0"/>
          </a:p>
        </p:txBody>
      </p:sp>
      <p:pic>
        <p:nvPicPr>
          <p:cNvPr id="5" name="Picture 4">
            <a:extLst>
              <a:ext uri="{FF2B5EF4-FFF2-40B4-BE49-F238E27FC236}">
                <a16:creationId xmlns:a16="http://schemas.microsoft.com/office/drawing/2014/main" xmlns="" id="{ABF77CB1-A05E-42DF-8C73-BD2ED10901E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85277" y="2242038"/>
            <a:ext cx="4442265" cy="2871177"/>
          </a:xfrm>
          <a:prstGeom prst="rect">
            <a:avLst/>
          </a:prstGeom>
        </p:spPr>
      </p:pic>
      <p:pic>
        <p:nvPicPr>
          <p:cNvPr id="7" name="Picture 6">
            <a:extLst>
              <a:ext uri="{FF2B5EF4-FFF2-40B4-BE49-F238E27FC236}">
                <a16:creationId xmlns:a16="http://schemas.microsoft.com/office/drawing/2014/main" xmlns="" id="{B9594748-F756-4A44-8107-5DECDF8DA35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37410" y="2242038"/>
            <a:ext cx="4442265" cy="2948355"/>
          </a:xfrm>
          <a:prstGeom prst="rect">
            <a:avLst/>
          </a:prstGeom>
        </p:spPr>
      </p:pic>
      <p:sp>
        <p:nvSpPr>
          <p:cNvPr id="8" name="TextBox 7">
            <a:extLst>
              <a:ext uri="{FF2B5EF4-FFF2-40B4-BE49-F238E27FC236}">
                <a16:creationId xmlns:a16="http://schemas.microsoft.com/office/drawing/2014/main" xmlns="" id="{049B1871-2098-44B0-B330-018DA6096106}"/>
              </a:ext>
            </a:extLst>
          </p:cNvPr>
          <p:cNvSpPr txBox="1"/>
          <p:nvPr/>
        </p:nvSpPr>
        <p:spPr>
          <a:xfrm>
            <a:off x="1565031" y="5404255"/>
            <a:ext cx="4053253" cy="523220"/>
          </a:xfrm>
          <a:prstGeom prst="rect">
            <a:avLst/>
          </a:prstGeom>
          <a:noFill/>
        </p:spPr>
        <p:txBody>
          <a:bodyPr wrap="square" rtlCol="0">
            <a:spAutoFit/>
          </a:bodyPr>
          <a:lstStyle/>
          <a:p>
            <a:r>
              <a:rPr lang="en-US" sz="2800" dirty="0"/>
              <a:t>Complimentary Angles</a:t>
            </a:r>
            <a:endParaRPr lang="en-IN" sz="2800" dirty="0"/>
          </a:p>
        </p:txBody>
      </p:sp>
      <p:sp>
        <p:nvSpPr>
          <p:cNvPr id="11" name="TextBox 10">
            <a:extLst>
              <a:ext uri="{FF2B5EF4-FFF2-40B4-BE49-F238E27FC236}">
                <a16:creationId xmlns:a16="http://schemas.microsoft.com/office/drawing/2014/main" xmlns="" id="{3285E342-C1E3-4267-8E63-852D56BBA134}"/>
              </a:ext>
            </a:extLst>
          </p:cNvPr>
          <p:cNvSpPr txBox="1"/>
          <p:nvPr/>
        </p:nvSpPr>
        <p:spPr>
          <a:xfrm flipH="1">
            <a:off x="7035263" y="5404255"/>
            <a:ext cx="3455377" cy="523220"/>
          </a:xfrm>
          <a:prstGeom prst="rect">
            <a:avLst/>
          </a:prstGeom>
          <a:noFill/>
        </p:spPr>
        <p:txBody>
          <a:bodyPr wrap="square" rtlCol="0">
            <a:spAutoFit/>
          </a:bodyPr>
          <a:lstStyle/>
          <a:p>
            <a:r>
              <a:rPr lang="en-US" sz="2800" dirty="0"/>
              <a:t>Supplementary Angles</a:t>
            </a:r>
            <a:endParaRPr lang="en-IN" sz="2800" dirty="0"/>
          </a:p>
        </p:txBody>
      </p:sp>
    </p:spTree>
    <p:extLst>
      <p:ext uri="{BB962C8B-B14F-4D97-AF65-F5344CB8AC3E}">
        <p14:creationId xmlns:p14="http://schemas.microsoft.com/office/powerpoint/2010/main" xmlns="" val="3892823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804B22-EED0-46C5-8C6C-2EE34C523B68}"/>
              </a:ext>
            </a:extLst>
          </p:cNvPr>
          <p:cNvSpPr>
            <a:spLocks noGrp="1"/>
          </p:cNvSpPr>
          <p:nvPr>
            <p:ph type="title"/>
          </p:nvPr>
        </p:nvSpPr>
        <p:spPr>
          <a:xfrm flipV="1">
            <a:off x="838200" y="-45718"/>
            <a:ext cx="10515600" cy="45719"/>
          </a:xfrm>
        </p:spPr>
        <p:txBody>
          <a:bodyPr>
            <a:normAutofit fontScale="90000"/>
          </a:bodyPr>
          <a:lstStyle/>
          <a:p>
            <a:endParaRPr lang="en-IN" sz="100" dirty="0"/>
          </a:p>
        </p:txBody>
      </p:sp>
      <p:sp>
        <p:nvSpPr>
          <p:cNvPr id="3" name="Content Placeholder 2">
            <a:extLst>
              <a:ext uri="{FF2B5EF4-FFF2-40B4-BE49-F238E27FC236}">
                <a16:creationId xmlns:a16="http://schemas.microsoft.com/office/drawing/2014/main" xmlns="" id="{1BCD42BE-F250-4F98-8FB0-4389CA8F8FBA}"/>
              </a:ext>
            </a:extLst>
          </p:cNvPr>
          <p:cNvSpPr>
            <a:spLocks noGrp="1"/>
          </p:cNvSpPr>
          <p:nvPr>
            <p:ph idx="1"/>
          </p:nvPr>
        </p:nvSpPr>
        <p:spPr>
          <a:xfrm>
            <a:off x="838200" y="202222"/>
            <a:ext cx="10515600" cy="6488723"/>
          </a:xfrm>
        </p:spPr>
        <p:txBody>
          <a:bodyPr>
            <a:normAutofit/>
          </a:bodyPr>
          <a:lstStyle/>
          <a:p>
            <a:r>
              <a:rPr lang="en-US" sz="2400" dirty="0"/>
              <a:t>ADJACENT ANGLES: Two angles which have a common side and a common vertex are called adjacent angles.</a:t>
            </a:r>
          </a:p>
          <a:p>
            <a:r>
              <a:rPr lang="en-US" sz="2400" dirty="0"/>
              <a:t>VERTICALLY OPPOSITE ANGLES: Two angles which are formed opposite to each other, when two lines intersect at a common point or vertex, are called vertically opposite angles.</a:t>
            </a:r>
            <a:endParaRPr lang="en-IN" sz="2400" dirty="0"/>
          </a:p>
        </p:txBody>
      </p:sp>
      <p:pic>
        <p:nvPicPr>
          <p:cNvPr id="5" name="Picture 4">
            <a:extLst>
              <a:ext uri="{FF2B5EF4-FFF2-40B4-BE49-F238E27FC236}">
                <a16:creationId xmlns:a16="http://schemas.microsoft.com/office/drawing/2014/main" xmlns="" id="{922B7C0D-B84E-4C2F-8BF9-E5A0120FB3E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27738" y="2361831"/>
            <a:ext cx="2943226" cy="3089399"/>
          </a:xfrm>
          <a:prstGeom prst="rect">
            <a:avLst/>
          </a:prstGeom>
        </p:spPr>
      </p:pic>
      <p:pic>
        <p:nvPicPr>
          <p:cNvPr id="7" name="Picture 6">
            <a:extLst>
              <a:ext uri="{FF2B5EF4-FFF2-40B4-BE49-F238E27FC236}">
                <a16:creationId xmlns:a16="http://schemas.microsoft.com/office/drawing/2014/main" xmlns="" id="{E039576F-3B03-4880-8754-72E95F1D7E1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01508" y="2361832"/>
            <a:ext cx="3195271" cy="3089398"/>
          </a:xfrm>
          <a:prstGeom prst="rect">
            <a:avLst/>
          </a:prstGeom>
        </p:spPr>
      </p:pic>
      <p:sp>
        <p:nvSpPr>
          <p:cNvPr id="10" name="TextBox 9">
            <a:extLst>
              <a:ext uri="{FF2B5EF4-FFF2-40B4-BE49-F238E27FC236}">
                <a16:creationId xmlns:a16="http://schemas.microsoft.com/office/drawing/2014/main" xmlns="" id="{F52350CE-9FAD-4D40-B72F-AF280BF4CB5C}"/>
              </a:ext>
            </a:extLst>
          </p:cNvPr>
          <p:cNvSpPr txBox="1"/>
          <p:nvPr/>
        </p:nvSpPr>
        <p:spPr>
          <a:xfrm flipH="1">
            <a:off x="2127738" y="5451230"/>
            <a:ext cx="3095260" cy="461665"/>
          </a:xfrm>
          <a:prstGeom prst="rect">
            <a:avLst/>
          </a:prstGeom>
          <a:noFill/>
        </p:spPr>
        <p:txBody>
          <a:bodyPr wrap="square" rtlCol="0">
            <a:spAutoFit/>
          </a:bodyPr>
          <a:lstStyle/>
          <a:p>
            <a:r>
              <a:rPr lang="en-US" sz="2400" dirty="0"/>
              <a:t>Adjacent Angles</a:t>
            </a:r>
            <a:endParaRPr lang="en-IN" sz="2400" dirty="0"/>
          </a:p>
        </p:txBody>
      </p:sp>
      <p:sp>
        <p:nvSpPr>
          <p:cNvPr id="11" name="TextBox 10">
            <a:extLst>
              <a:ext uri="{FF2B5EF4-FFF2-40B4-BE49-F238E27FC236}">
                <a16:creationId xmlns:a16="http://schemas.microsoft.com/office/drawing/2014/main" xmlns="" id="{18647C24-64F9-4E06-B8CA-AE05BBE6FF92}"/>
              </a:ext>
            </a:extLst>
          </p:cNvPr>
          <p:cNvSpPr txBox="1"/>
          <p:nvPr/>
        </p:nvSpPr>
        <p:spPr>
          <a:xfrm flipH="1">
            <a:off x="6076730" y="5451230"/>
            <a:ext cx="4271304" cy="461665"/>
          </a:xfrm>
          <a:prstGeom prst="rect">
            <a:avLst/>
          </a:prstGeom>
          <a:noFill/>
        </p:spPr>
        <p:txBody>
          <a:bodyPr wrap="square" rtlCol="0">
            <a:spAutoFit/>
          </a:bodyPr>
          <a:lstStyle/>
          <a:p>
            <a:r>
              <a:rPr lang="en-US" sz="2400" dirty="0"/>
              <a:t>Vertically opposite Angles</a:t>
            </a:r>
            <a:endParaRPr lang="en-IN" sz="2400" dirty="0"/>
          </a:p>
        </p:txBody>
      </p:sp>
    </p:spTree>
    <p:extLst>
      <p:ext uri="{BB962C8B-B14F-4D97-AF65-F5344CB8AC3E}">
        <p14:creationId xmlns:p14="http://schemas.microsoft.com/office/powerpoint/2010/main" xmlns="" val="948889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A9F277-7A07-4D92-B0AF-9B54F7925C5A}"/>
              </a:ext>
            </a:extLst>
          </p:cNvPr>
          <p:cNvSpPr>
            <a:spLocks noGrp="1"/>
          </p:cNvSpPr>
          <p:nvPr>
            <p:ph type="title"/>
          </p:nvPr>
        </p:nvSpPr>
        <p:spPr>
          <a:xfrm flipV="1">
            <a:off x="474786" y="121335"/>
            <a:ext cx="45719" cy="45719"/>
          </a:xfrm>
        </p:spPr>
        <p:txBody>
          <a:bodyPr>
            <a:noAutofit/>
          </a:bodyPr>
          <a:lstStyle/>
          <a:p>
            <a:endParaRPr lang="en-IN" sz="100" dirty="0"/>
          </a:p>
        </p:txBody>
      </p:sp>
      <p:sp>
        <p:nvSpPr>
          <p:cNvPr id="3" name="Content Placeholder 2">
            <a:extLst>
              <a:ext uri="{FF2B5EF4-FFF2-40B4-BE49-F238E27FC236}">
                <a16:creationId xmlns:a16="http://schemas.microsoft.com/office/drawing/2014/main" xmlns="" id="{EDBDBCC7-FDA6-4C92-A41D-97A73B70AF7B}"/>
              </a:ext>
            </a:extLst>
          </p:cNvPr>
          <p:cNvSpPr>
            <a:spLocks noGrp="1"/>
          </p:cNvSpPr>
          <p:nvPr>
            <p:ph idx="1"/>
          </p:nvPr>
        </p:nvSpPr>
        <p:spPr>
          <a:xfrm>
            <a:off x="838200" y="121336"/>
            <a:ext cx="10515600" cy="6736664"/>
          </a:xfrm>
        </p:spPr>
        <p:txBody>
          <a:bodyPr>
            <a:normAutofit/>
          </a:bodyPr>
          <a:lstStyle/>
          <a:p>
            <a:r>
              <a:rPr lang="en-US" sz="2400" dirty="0"/>
              <a:t>CORRESPONDING ANGLES: The angles which occupy the same relative position at each intersection where a straight line crosses two others. If the two lines are parallel, the corresponding angles are equal.</a:t>
            </a:r>
          </a:p>
          <a:p>
            <a:r>
              <a:rPr lang="en-US" sz="2400" dirty="0"/>
              <a:t>ALTERNATE INTERIOR ANGLES: Alternate interior angles are formed when a transversal passes through two lines. The angles that are formed on opposite sides of the transversal and inside the two lines are alternate interior angles. </a:t>
            </a:r>
            <a:endParaRPr lang="en-IN" sz="2400" dirty="0"/>
          </a:p>
        </p:txBody>
      </p:sp>
      <p:pic>
        <p:nvPicPr>
          <p:cNvPr id="5" name="Picture 4">
            <a:extLst>
              <a:ext uri="{FF2B5EF4-FFF2-40B4-BE49-F238E27FC236}">
                <a16:creationId xmlns:a16="http://schemas.microsoft.com/office/drawing/2014/main" xmlns="" id="{403EC8FF-20BB-4C24-BB50-8F6EDC979AF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6063" y="3429000"/>
            <a:ext cx="3239600" cy="1845481"/>
          </a:xfrm>
          <a:prstGeom prst="rect">
            <a:avLst/>
          </a:prstGeom>
        </p:spPr>
      </p:pic>
      <p:pic>
        <p:nvPicPr>
          <p:cNvPr id="7" name="Picture 6">
            <a:extLst>
              <a:ext uri="{FF2B5EF4-FFF2-40B4-BE49-F238E27FC236}">
                <a16:creationId xmlns:a16="http://schemas.microsoft.com/office/drawing/2014/main" xmlns="" id="{AEA08AED-4B22-4D20-8B3B-D4960BD9FBB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74876" y="3234691"/>
            <a:ext cx="3511061" cy="2137409"/>
          </a:xfrm>
          <a:prstGeom prst="rect">
            <a:avLst/>
          </a:prstGeom>
        </p:spPr>
      </p:pic>
      <p:sp>
        <p:nvSpPr>
          <p:cNvPr id="8" name="TextBox 7">
            <a:extLst>
              <a:ext uri="{FF2B5EF4-FFF2-40B4-BE49-F238E27FC236}">
                <a16:creationId xmlns:a16="http://schemas.microsoft.com/office/drawing/2014/main" xmlns="" id="{B380467D-A311-4EDE-BA32-25A0E554EA4B}"/>
              </a:ext>
            </a:extLst>
          </p:cNvPr>
          <p:cNvSpPr txBox="1"/>
          <p:nvPr/>
        </p:nvSpPr>
        <p:spPr>
          <a:xfrm flipH="1">
            <a:off x="1470073" y="5829299"/>
            <a:ext cx="3689254" cy="461665"/>
          </a:xfrm>
          <a:prstGeom prst="rect">
            <a:avLst/>
          </a:prstGeom>
          <a:noFill/>
        </p:spPr>
        <p:txBody>
          <a:bodyPr wrap="square" rtlCol="0">
            <a:spAutoFit/>
          </a:bodyPr>
          <a:lstStyle/>
          <a:p>
            <a:r>
              <a:rPr lang="en-US" sz="2400" dirty="0"/>
              <a:t>Corresponding Angles</a:t>
            </a:r>
            <a:endParaRPr lang="en-IN" sz="2400" dirty="0"/>
          </a:p>
        </p:txBody>
      </p:sp>
      <p:sp>
        <p:nvSpPr>
          <p:cNvPr id="9" name="TextBox 8">
            <a:extLst>
              <a:ext uri="{FF2B5EF4-FFF2-40B4-BE49-F238E27FC236}">
                <a16:creationId xmlns:a16="http://schemas.microsoft.com/office/drawing/2014/main" xmlns="" id="{77847C99-F3B0-49D5-B818-E857696E154F}"/>
              </a:ext>
            </a:extLst>
          </p:cNvPr>
          <p:cNvSpPr txBox="1"/>
          <p:nvPr/>
        </p:nvSpPr>
        <p:spPr>
          <a:xfrm>
            <a:off x="6910754" y="5833694"/>
            <a:ext cx="3974123" cy="461665"/>
          </a:xfrm>
          <a:prstGeom prst="rect">
            <a:avLst/>
          </a:prstGeom>
          <a:noFill/>
        </p:spPr>
        <p:txBody>
          <a:bodyPr wrap="square" rtlCol="0">
            <a:spAutoFit/>
          </a:bodyPr>
          <a:lstStyle/>
          <a:p>
            <a:r>
              <a:rPr lang="en-US" sz="2400" dirty="0"/>
              <a:t>Alternate Interior Angles</a:t>
            </a:r>
            <a:endParaRPr lang="en-IN" sz="2400" dirty="0"/>
          </a:p>
        </p:txBody>
      </p:sp>
    </p:spTree>
    <p:extLst>
      <p:ext uri="{BB962C8B-B14F-4D97-AF65-F5344CB8AC3E}">
        <p14:creationId xmlns:p14="http://schemas.microsoft.com/office/powerpoint/2010/main" xmlns="" val="1240817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2624B-8593-48E8-B285-E57CD34F65F8}"/>
              </a:ext>
            </a:extLst>
          </p:cNvPr>
          <p:cNvSpPr>
            <a:spLocks noGrp="1"/>
          </p:cNvSpPr>
          <p:nvPr>
            <p:ph type="title"/>
          </p:nvPr>
        </p:nvSpPr>
        <p:spPr>
          <a:xfrm>
            <a:off x="838200" y="-116058"/>
            <a:ext cx="10515600" cy="45719"/>
          </a:xfrm>
        </p:spPr>
        <p:txBody>
          <a:bodyPr>
            <a:normAutofit fontScale="90000"/>
          </a:bodyPr>
          <a:lstStyle/>
          <a:p>
            <a:endParaRPr lang="en-IN" sz="100" dirty="0"/>
          </a:p>
        </p:txBody>
      </p:sp>
      <p:sp>
        <p:nvSpPr>
          <p:cNvPr id="3" name="Content Placeholder 2">
            <a:extLst>
              <a:ext uri="{FF2B5EF4-FFF2-40B4-BE49-F238E27FC236}">
                <a16:creationId xmlns:a16="http://schemas.microsoft.com/office/drawing/2014/main" xmlns="" id="{544FAABF-8DB6-4D4C-B6D3-FDE035D84FAD}"/>
              </a:ext>
            </a:extLst>
          </p:cNvPr>
          <p:cNvSpPr>
            <a:spLocks noGrp="1"/>
          </p:cNvSpPr>
          <p:nvPr>
            <p:ph idx="1"/>
          </p:nvPr>
        </p:nvSpPr>
        <p:spPr>
          <a:xfrm>
            <a:off x="838200" y="300696"/>
            <a:ext cx="10515600" cy="5876267"/>
          </a:xfrm>
        </p:spPr>
        <p:txBody>
          <a:bodyPr/>
          <a:lstStyle/>
          <a:p>
            <a:r>
              <a:rPr lang="en-US" dirty="0"/>
              <a:t>LINEAR PAIR:  A linear pair of angle is formed when two lines intersect. Two angles are said to be linear if they are adjacent angles formed by two intersecting lines. The measure of a straight angle is 180°</a:t>
            </a:r>
            <a:r>
              <a:rPr lang="en-IN" dirty="0"/>
              <a:t>, so a linear pair of angles must add up to </a:t>
            </a:r>
            <a:r>
              <a:rPr lang="en-US" dirty="0"/>
              <a:t>180°.</a:t>
            </a:r>
          </a:p>
        </p:txBody>
      </p:sp>
      <p:pic>
        <p:nvPicPr>
          <p:cNvPr id="7" name="Picture 6">
            <a:extLst>
              <a:ext uri="{FF2B5EF4-FFF2-40B4-BE49-F238E27FC236}">
                <a16:creationId xmlns:a16="http://schemas.microsoft.com/office/drawing/2014/main" xmlns="" id="{149C6854-C1A6-4CF3-A66E-E0529DA3DE1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69676" y="2082534"/>
            <a:ext cx="4985137" cy="2962642"/>
          </a:xfrm>
          <a:prstGeom prst="rect">
            <a:avLst/>
          </a:prstGeom>
        </p:spPr>
      </p:pic>
      <p:sp>
        <p:nvSpPr>
          <p:cNvPr id="9" name="TextBox 8">
            <a:extLst>
              <a:ext uri="{FF2B5EF4-FFF2-40B4-BE49-F238E27FC236}">
                <a16:creationId xmlns:a16="http://schemas.microsoft.com/office/drawing/2014/main" xmlns="" id="{A903650F-B2A9-4BAD-846F-E236491F36E0}"/>
              </a:ext>
            </a:extLst>
          </p:cNvPr>
          <p:cNvSpPr txBox="1"/>
          <p:nvPr/>
        </p:nvSpPr>
        <p:spPr>
          <a:xfrm flipH="1">
            <a:off x="4783307" y="5275534"/>
            <a:ext cx="3539785" cy="461665"/>
          </a:xfrm>
          <a:prstGeom prst="rect">
            <a:avLst/>
          </a:prstGeom>
          <a:noFill/>
        </p:spPr>
        <p:txBody>
          <a:bodyPr wrap="square" rtlCol="0">
            <a:spAutoFit/>
          </a:bodyPr>
          <a:lstStyle/>
          <a:p>
            <a:r>
              <a:rPr lang="en-US" sz="2400" dirty="0"/>
              <a:t>Linear Pair</a:t>
            </a:r>
            <a:endParaRPr lang="en-IN" sz="2400" dirty="0"/>
          </a:p>
        </p:txBody>
      </p:sp>
    </p:spTree>
    <p:extLst>
      <p:ext uri="{BB962C8B-B14F-4D97-AF65-F5344CB8AC3E}">
        <p14:creationId xmlns:p14="http://schemas.microsoft.com/office/powerpoint/2010/main" xmlns="" val="872417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030D70-AD6B-4FFF-B383-C3C6593B15E6}"/>
              </a:ext>
            </a:extLst>
          </p:cNvPr>
          <p:cNvSpPr>
            <a:spLocks noGrp="1"/>
          </p:cNvSpPr>
          <p:nvPr>
            <p:ph type="title"/>
          </p:nvPr>
        </p:nvSpPr>
        <p:spPr>
          <a:xfrm>
            <a:off x="2592925" y="61546"/>
            <a:ext cx="8911687" cy="1046285"/>
          </a:xfrm>
        </p:spPr>
        <p:txBody>
          <a:bodyPr>
            <a:normAutofit/>
          </a:bodyPr>
          <a:lstStyle/>
          <a:p>
            <a:r>
              <a:rPr lang="en-US" sz="2800" dirty="0"/>
              <a:t/>
            </a:r>
            <a:br>
              <a:rPr lang="en-US" sz="2800" dirty="0"/>
            </a:br>
            <a:endParaRPr lang="en-IN" sz="2800" dirty="0"/>
          </a:p>
        </p:txBody>
      </p:sp>
      <p:sp>
        <p:nvSpPr>
          <p:cNvPr id="3" name="Content Placeholder 2">
            <a:extLst>
              <a:ext uri="{FF2B5EF4-FFF2-40B4-BE49-F238E27FC236}">
                <a16:creationId xmlns:a16="http://schemas.microsoft.com/office/drawing/2014/main" xmlns="" id="{69C907CD-AB15-422B-BFA9-4137990CB632}"/>
              </a:ext>
            </a:extLst>
          </p:cNvPr>
          <p:cNvSpPr>
            <a:spLocks noGrp="1"/>
          </p:cNvSpPr>
          <p:nvPr>
            <p:ph idx="1"/>
          </p:nvPr>
        </p:nvSpPr>
        <p:spPr>
          <a:xfrm>
            <a:off x="1251678" y="1345223"/>
            <a:ext cx="10178322" cy="5130392"/>
          </a:xfrm>
        </p:spPr>
        <p:txBody>
          <a:bodyPr>
            <a:normAutofit/>
          </a:bodyPr>
          <a:lstStyle/>
          <a:p>
            <a:r>
              <a:rPr lang="en-US" sz="2000" dirty="0"/>
              <a:t>LEARNING OBJECTIVES</a:t>
            </a:r>
          </a:p>
          <a:p>
            <a:r>
              <a:rPr lang="en-US" sz="2000" dirty="0"/>
              <a:t>INTRODUCTION</a:t>
            </a:r>
          </a:p>
          <a:p>
            <a:r>
              <a:rPr lang="en-US" sz="2000" dirty="0"/>
              <a:t>LINES AND ANGLES IN DAILY LIFE</a:t>
            </a:r>
          </a:p>
          <a:p>
            <a:r>
              <a:rPr lang="en-US" sz="2000" dirty="0"/>
              <a:t>BASIC TERMS AND DEFINITIONS: LINES</a:t>
            </a:r>
          </a:p>
          <a:p>
            <a:r>
              <a:rPr lang="en-US" sz="2000" dirty="0"/>
              <a:t>PROPERTIES OF LINES</a:t>
            </a:r>
          </a:p>
          <a:p>
            <a:r>
              <a:rPr lang="en-US" sz="2000" dirty="0"/>
              <a:t>BASIC TERMS AND DEFINITIONS: ANGLES</a:t>
            </a:r>
          </a:p>
          <a:p>
            <a:r>
              <a:rPr lang="en-US" sz="2000" dirty="0"/>
              <a:t>SOME AXIOMS AND THEOREMS ON LINES AND ANGELS</a:t>
            </a:r>
          </a:p>
          <a:p>
            <a:r>
              <a:rPr lang="en-US" sz="2000" dirty="0"/>
              <a:t>SUGGESTED ACTIVITIES</a:t>
            </a:r>
          </a:p>
          <a:p>
            <a:r>
              <a:rPr lang="en-US" sz="2000" dirty="0"/>
              <a:t>CONCEPT MAPPING</a:t>
            </a:r>
          </a:p>
          <a:p>
            <a:r>
              <a:rPr lang="en-US" sz="2000" dirty="0"/>
              <a:t>KEY POINTS TO REMEMBER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IN" dirty="0"/>
          </a:p>
        </p:txBody>
      </p:sp>
      <p:sp>
        <p:nvSpPr>
          <p:cNvPr id="4" name="Rectangle 3">
            <a:extLst>
              <a:ext uri="{FF2B5EF4-FFF2-40B4-BE49-F238E27FC236}">
                <a16:creationId xmlns:a16="http://schemas.microsoft.com/office/drawing/2014/main" xmlns="" id="{63B80471-ACC3-44EA-B5E8-7E31D768B1D9}"/>
              </a:ext>
            </a:extLst>
          </p:cNvPr>
          <p:cNvSpPr/>
          <p:nvPr/>
        </p:nvSpPr>
        <p:spPr>
          <a:xfrm>
            <a:off x="1582615" y="492369"/>
            <a:ext cx="6700041" cy="923330"/>
          </a:xfrm>
          <a:prstGeom prst="rect">
            <a:avLst/>
          </a:prstGeom>
          <a:noFill/>
        </p:spPr>
        <p:txBody>
          <a:bodyPr wrap="squar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CONTENTS…</a:t>
            </a:r>
            <a:endParaRPr lang="en-IN"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xmlns="" val="2397123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2624B-8593-48E8-B285-E57CD34F65F8}"/>
              </a:ext>
            </a:extLst>
          </p:cNvPr>
          <p:cNvSpPr>
            <a:spLocks noGrp="1"/>
          </p:cNvSpPr>
          <p:nvPr>
            <p:ph type="title"/>
          </p:nvPr>
        </p:nvSpPr>
        <p:spPr>
          <a:xfrm>
            <a:off x="838200" y="-116058"/>
            <a:ext cx="10515600" cy="45719"/>
          </a:xfrm>
        </p:spPr>
        <p:txBody>
          <a:bodyPr>
            <a:normAutofit fontScale="90000"/>
          </a:bodyPr>
          <a:lstStyle/>
          <a:p>
            <a:endParaRPr lang="en-IN" sz="100" dirty="0"/>
          </a:p>
        </p:txBody>
      </p:sp>
      <p:sp>
        <p:nvSpPr>
          <p:cNvPr id="3" name="Content Placeholder 2">
            <a:extLst>
              <a:ext uri="{FF2B5EF4-FFF2-40B4-BE49-F238E27FC236}">
                <a16:creationId xmlns:a16="http://schemas.microsoft.com/office/drawing/2014/main" xmlns="" id="{544FAABF-8DB6-4D4C-B6D3-FDE035D84FAD}"/>
              </a:ext>
            </a:extLst>
          </p:cNvPr>
          <p:cNvSpPr>
            <a:spLocks noGrp="1"/>
          </p:cNvSpPr>
          <p:nvPr>
            <p:ph idx="1"/>
          </p:nvPr>
        </p:nvSpPr>
        <p:spPr>
          <a:xfrm>
            <a:off x="838200" y="300696"/>
            <a:ext cx="10515600" cy="5876267"/>
          </a:xfrm>
        </p:spPr>
        <p:txBody>
          <a:bodyPr>
            <a:normAutofit/>
          </a:bodyPr>
          <a:lstStyle/>
          <a:p>
            <a:r>
              <a:rPr lang="en-US" sz="2400" dirty="0"/>
              <a:t>Co-Interior Angles: Co-interior Angles lie between two lines and on the same side of the transversal.</a:t>
            </a:r>
          </a:p>
          <a:p>
            <a:r>
              <a:rPr lang="en-US" sz="2400" dirty="0"/>
              <a:t>If the two lines are parallel, then co interior angles add to give 180° and so are supplementary.</a:t>
            </a:r>
          </a:p>
        </p:txBody>
      </p:sp>
      <p:pic>
        <p:nvPicPr>
          <p:cNvPr id="5" name="Picture 4">
            <a:extLst>
              <a:ext uri="{FF2B5EF4-FFF2-40B4-BE49-F238E27FC236}">
                <a16:creationId xmlns:a16="http://schemas.microsoft.com/office/drawing/2014/main" xmlns="" id="{E06934A5-0970-4361-B459-1F44113E0F4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11414" y="2260702"/>
            <a:ext cx="4941277" cy="2558929"/>
          </a:xfrm>
          <a:prstGeom prst="rect">
            <a:avLst/>
          </a:prstGeom>
        </p:spPr>
      </p:pic>
      <p:sp>
        <p:nvSpPr>
          <p:cNvPr id="6" name="TextBox 5">
            <a:extLst>
              <a:ext uri="{FF2B5EF4-FFF2-40B4-BE49-F238E27FC236}">
                <a16:creationId xmlns:a16="http://schemas.microsoft.com/office/drawing/2014/main" xmlns="" id="{C8719805-A168-4FCB-932A-855186D53115}"/>
              </a:ext>
            </a:extLst>
          </p:cNvPr>
          <p:cNvSpPr txBox="1"/>
          <p:nvPr/>
        </p:nvSpPr>
        <p:spPr>
          <a:xfrm flipH="1">
            <a:off x="4547381" y="5036631"/>
            <a:ext cx="3365696" cy="461665"/>
          </a:xfrm>
          <a:prstGeom prst="rect">
            <a:avLst/>
          </a:prstGeom>
          <a:noFill/>
        </p:spPr>
        <p:txBody>
          <a:bodyPr wrap="square" rtlCol="0">
            <a:spAutoFit/>
          </a:bodyPr>
          <a:lstStyle/>
          <a:p>
            <a:r>
              <a:rPr lang="en-US" sz="2400" dirty="0"/>
              <a:t>Co-Interior Angles</a:t>
            </a:r>
            <a:endParaRPr lang="en-IN" sz="2400" dirty="0"/>
          </a:p>
        </p:txBody>
      </p:sp>
    </p:spTree>
    <p:extLst>
      <p:ext uri="{BB962C8B-B14F-4D97-AF65-F5344CB8AC3E}">
        <p14:creationId xmlns:p14="http://schemas.microsoft.com/office/powerpoint/2010/main" xmlns="" val="423396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FB3901-8C22-45C4-ABAE-F1AC5149246D}"/>
              </a:ext>
            </a:extLst>
          </p:cNvPr>
          <p:cNvSpPr>
            <a:spLocks noGrp="1"/>
          </p:cNvSpPr>
          <p:nvPr>
            <p:ph type="title"/>
          </p:nvPr>
        </p:nvSpPr>
        <p:spPr/>
        <p:txBody>
          <a:bodyPr>
            <a:normAutofit/>
          </a:bodyPr>
          <a:lstStyle/>
          <a:p>
            <a:r>
              <a:rPr lang="en-US" sz="2800" dirty="0"/>
              <a:t>QUESTIONS BASED ON PREVIOUS KNOWLEDGE </a:t>
            </a:r>
            <a:endParaRPr lang="en-IN" sz="2800" dirty="0"/>
          </a:p>
        </p:txBody>
      </p:sp>
      <p:sp>
        <p:nvSpPr>
          <p:cNvPr id="3" name="Content Placeholder 2">
            <a:extLst>
              <a:ext uri="{FF2B5EF4-FFF2-40B4-BE49-F238E27FC236}">
                <a16:creationId xmlns:a16="http://schemas.microsoft.com/office/drawing/2014/main" xmlns="" id="{97AF565A-EF3D-42F2-AAD7-1CB00BC91AC3}"/>
              </a:ext>
            </a:extLst>
          </p:cNvPr>
          <p:cNvSpPr>
            <a:spLocks noGrp="1"/>
          </p:cNvSpPr>
          <p:nvPr>
            <p:ph idx="1"/>
          </p:nvPr>
        </p:nvSpPr>
        <p:spPr>
          <a:xfrm>
            <a:off x="2589212" y="1626577"/>
            <a:ext cx="8915400" cy="4519246"/>
          </a:xfrm>
        </p:spPr>
        <p:txBody>
          <a:bodyPr>
            <a:noAutofit/>
          </a:bodyPr>
          <a:lstStyle/>
          <a:p>
            <a:r>
              <a:rPr lang="en-US" sz="2400" dirty="0"/>
              <a:t>Two complementary angles are in the ratio 11:7. Find the angles</a:t>
            </a:r>
          </a:p>
          <a:p>
            <a:r>
              <a:rPr lang="en-US" sz="2400" dirty="0"/>
              <a:t>Three lines in a plane will intersect each other maximum at how many points?</a:t>
            </a:r>
          </a:p>
          <a:p>
            <a:r>
              <a:rPr lang="en-US" sz="2400" dirty="0">
                <a:latin typeface="Cambria Math" panose="02040503050406030204" pitchFamily="18" charset="0"/>
                <a:ea typeface="Cambria Math" panose="02040503050406030204" pitchFamily="18" charset="0"/>
              </a:rPr>
              <a:t>∠ABC+ ∠PQR=180°. </a:t>
            </a:r>
            <a:r>
              <a:rPr lang="en-US" sz="2400" dirty="0">
                <a:ea typeface="Cambria Math" panose="02040503050406030204" pitchFamily="18" charset="0"/>
              </a:rPr>
              <a:t>Can we say that ∠ABC &amp; ∠PQR are linear pair?</a:t>
            </a:r>
          </a:p>
          <a:p>
            <a:r>
              <a:rPr lang="en-US" sz="2400" dirty="0">
                <a:ea typeface="Cambria Math" panose="02040503050406030204" pitchFamily="18" charset="0"/>
              </a:rPr>
              <a:t>What is the supplementary angle of 20° 20’</a:t>
            </a:r>
          </a:p>
          <a:p>
            <a:r>
              <a:rPr lang="en-US" sz="2400" dirty="0">
                <a:ea typeface="Cambria Math" panose="02040503050406030204" pitchFamily="18" charset="0"/>
              </a:rPr>
              <a:t>What are concurrent lines?</a:t>
            </a:r>
          </a:p>
          <a:p>
            <a:r>
              <a:rPr lang="en-US" sz="2400" dirty="0">
                <a:ea typeface="Cambria Math" panose="02040503050406030204" pitchFamily="18" charset="0"/>
              </a:rPr>
              <a:t>A line has how many end points?</a:t>
            </a:r>
          </a:p>
          <a:p>
            <a:r>
              <a:rPr lang="en-US" sz="2400" dirty="0">
                <a:ea typeface="Cambria Math" panose="02040503050406030204" pitchFamily="18" charset="0"/>
              </a:rPr>
              <a:t>How many right angles are there in a complete angle?</a:t>
            </a:r>
            <a:endParaRPr lang="en-IN" sz="2400" dirty="0"/>
          </a:p>
        </p:txBody>
      </p:sp>
    </p:spTree>
    <p:extLst>
      <p:ext uri="{BB962C8B-B14F-4D97-AF65-F5344CB8AC3E}">
        <p14:creationId xmlns:p14="http://schemas.microsoft.com/office/powerpoint/2010/main" xmlns="" val="65513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77DB3E-98CF-4428-9DA9-4C45843A4197}"/>
              </a:ext>
            </a:extLst>
          </p:cNvPr>
          <p:cNvSpPr>
            <a:spLocks noGrp="1"/>
          </p:cNvSpPr>
          <p:nvPr>
            <p:ph type="title"/>
          </p:nvPr>
        </p:nvSpPr>
        <p:spPr>
          <a:xfrm>
            <a:off x="0" y="43412"/>
            <a:ext cx="11353799" cy="967703"/>
          </a:xfrm>
        </p:spPr>
        <p:txBody>
          <a:bodyPr>
            <a:noAutofit/>
          </a:bodyPr>
          <a:lstStyle/>
          <a:p>
            <a:pPr algn="just"/>
            <a:r>
              <a:rPr lang="en-US" sz="4000" dirty="0"/>
              <a:t>           </a:t>
            </a:r>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Some axioms &amp; Theorems on Lines And Angles</a:t>
            </a:r>
            <a:r>
              <a:rPr lang="en-I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en-I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IN" sz="4000" dirty="0"/>
          </a:p>
        </p:txBody>
      </p:sp>
      <p:sp>
        <p:nvSpPr>
          <p:cNvPr id="3" name="Content Placeholder 2">
            <a:extLst>
              <a:ext uri="{FF2B5EF4-FFF2-40B4-BE49-F238E27FC236}">
                <a16:creationId xmlns:a16="http://schemas.microsoft.com/office/drawing/2014/main" xmlns="" id="{7C2C3F24-856A-43BE-B8ED-AA750FBD2665}"/>
              </a:ext>
            </a:extLst>
          </p:cNvPr>
          <p:cNvSpPr>
            <a:spLocks noGrp="1"/>
          </p:cNvSpPr>
          <p:nvPr>
            <p:ph idx="1"/>
          </p:nvPr>
        </p:nvSpPr>
        <p:spPr>
          <a:xfrm>
            <a:off x="485775" y="1125415"/>
            <a:ext cx="10868025" cy="4916611"/>
          </a:xfrm>
        </p:spPr>
        <p:txBody>
          <a:bodyPr>
            <a:normAutofit/>
          </a:bodyPr>
          <a:lstStyle/>
          <a:p>
            <a:r>
              <a:rPr lang="en-US" sz="2400" dirty="0"/>
              <a:t>Axiom 1: If a ray stands on a line, then the sum of two adjacent angles so formed is 180°.</a:t>
            </a:r>
            <a:endParaRPr lang="en-IN" sz="2400" dirty="0"/>
          </a:p>
        </p:txBody>
      </p:sp>
      <p:pic>
        <p:nvPicPr>
          <p:cNvPr id="5" name="Picture 4">
            <a:extLst>
              <a:ext uri="{FF2B5EF4-FFF2-40B4-BE49-F238E27FC236}">
                <a16:creationId xmlns:a16="http://schemas.microsoft.com/office/drawing/2014/main" xmlns="" id="{245B0271-32C7-4EA1-B956-A1F2E2A7D5B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34383" y="1899138"/>
            <a:ext cx="6506308" cy="2371554"/>
          </a:xfrm>
          <a:prstGeom prst="rect">
            <a:avLst/>
          </a:prstGeom>
        </p:spPr>
      </p:pic>
      <p:sp>
        <p:nvSpPr>
          <p:cNvPr id="6" name="TextBox 5">
            <a:extLst>
              <a:ext uri="{FF2B5EF4-FFF2-40B4-BE49-F238E27FC236}">
                <a16:creationId xmlns:a16="http://schemas.microsoft.com/office/drawing/2014/main" xmlns="" id="{20CF865E-7C46-4AAF-83F8-B8A025555A76}"/>
              </a:ext>
            </a:extLst>
          </p:cNvPr>
          <p:cNvSpPr txBox="1"/>
          <p:nvPr/>
        </p:nvSpPr>
        <p:spPr>
          <a:xfrm>
            <a:off x="949568" y="4270692"/>
            <a:ext cx="11242431" cy="1569660"/>
          </a:xfrm>
          <a:prstGeom prst="rect">
            <a:avLst/>
          </a:prstGeom>
          <a:noFill/>
        </p:spPr>
        <p:txBody>
          <a:bodyPr wrap="square" rtlCol="0">
            <a:spAutoFit/>
          </a:bodyPr>
          <a:lstStyle/>
          <a:p>
            <a:r>
              <a:rPr lang="en-US" sz="2400" dirty="0"/>
              <a:t>Here we can see the ray OP stands on the line AB and </a:t>
            </a:r>
            <a:r>
              <a:rPr lang="en-US" sz="2400" dirty="0">
                <a:latin typeface="Cambria Math" panose="02040503050406030204" pitchFamily="18" charset="0"/>
                <a:ea typeface="Cambria Math" panose="02040503050406030204" pitchFamily="18" charset="0"/>
              </a:rPr>
              <a:t>∠AOP + ∠BOP = </a:t>
            </a:r>
            <a:r>
              <a:rPr lang="en-US" sz="2400" dirty="0"/>
              <a:t>180°. So, it’s a Linear Pair.</a:t>
            </a:r>
          </a:p>
          <a:p>
            <a:r>
              <a:rPr lang="en-US" sz="2400" dirty="0"/>
              <a:t>C</a:t>
            </a:r>
            <a:r>
              <a:rPr lang="en-IN" sz="2400" dirty="0"/>
              <a:t>onversely, it can be stated that if the sum of two adjacent angles are </a:t>
            </a:r>
            <a:r>
              <a:rPr lang="en-US" sz="2400" dirty="0"/>
              <a:t>180°, then the non-common arms of the angles form a line.</a:t>
            </a:r>
          </a:p>
        </p:txBody>
      </p:sp>
    </p:spTree>
    <p:extLst>
      <p:ext uri="{BB962C8B-B14F-4D97-AF65-F5344CB8AC3E}">
        <p14:creationId xmlns:p14="http://schemas.microsoft.com/office/powerpoint/2010/main" xmlns="" val="4252726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8A144E-03BA-4229-BFB1-B5D8C99D6F54}"/>
              </a:ext>
            </a:extLst>
          </p:cNvPr>
          <p:cNvSpPr>
            <a:spLocks noGrp="1"/>
          </p:cNvSpPr>
          <p:nvPr>
            <p:ph type="title"/>
          </p:nvPr>
        </p:nvSpPr>
        <p:spPr>
          <a:xfrm>
            <a:off x="838200" y="-279955"/>
            <a:ext cx="10515600" cy="279956"/>
          </a:xfrm>
        </p:spPr>
        <p:txBody>
          <a:bodyPr>
            <a:normAutofit/>
          </a:bodyPr>
          <a:lstStyle/>
          <a:p>
            <a:endParaRPr lang="en-IN" sz="1000" dirty="0"/>
          </a:p>
        </p:txBody>
      </p:sp>
      <p:sp>
        <p:nvSpPr>
          <p:cNvPr id="3" name="Content Placeholder 2">
            <a:extLst>
              <a:ext uri="{FF2B5EF4-FFF2-40B4-BE49-F238E27FC236}">
                <a16:creationId xmlns:a16="http://schemas.microsoft.com/office/drawing/2014/main" xmlns="" id="{CA9BC571-5AF2-4438-8643-A9B6D2E098B6}"/>
              </a:ext>
            </a:extLst>
          </p:cNvPr>
          <p:cNvSpPr>
            <a:spLocks noGrp="1"/>
          </p:cNvSpPr>
          <p:nvPr>
            <p:ph idx="1"/>
          </p:nvPr>
        </p:nvSpPr>
        <p:spPr>
          <a:xfrm>
            <a:off x="838200" y="190500"/>
            <a:ext cx="10515600" cy="6667499"/>
          </a:xfrm>
        </p:spPr>
        <p:txBody>
          <a:bodyPr/>
          <a:lstStyle/>
          <a:p>
            <a:r>
              <a:rPr lang="en-US" dirty="0"/>
              <a:t>Theorem 1: If two lines intersect each other then the vertically opposite angles are equal.</a:t>
            </a:r>
          </a:p>
          <a:p>
            <a:r>
              <a:rPr lang="en-US" dirty="0"/>
              <a:t>This theorem can be proved using the Linear-Pair axiom.</a:t>
            </a:r>
            <a:endParaRPr lang="en-IN" dirty="0"/>
          </a:p>
        </p:txBody>
      </p:sp>
      <p:pic>
        <p:nvPicPr>
          <p:cNvPr id="5" name="Picture 4">
            <a:extLst>
              <a:ext uri="{FF2B5EF4-FFF2-40B4-BE49-F238E27FC236}">
                <a16:creationId xmlns:a16="http://schemas.microsoft.com/office/drawing/2014/main" xmlns="" id="{A7FAE548-B96D-478A-AAB3-214E05185B7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152775" y="1851700"/>
            <a:ext cx="4410421" cy="2663719"/>
          </a:xfrm>
          <a:prstGeom prst="rect">
            <a:avLst/>
          </a:prstGeom>
        </p:spPr>
      </p:pic>
      <p:sp>
        <p:nvSpPr>
          <p:cNvPr id="8" name="TextBox 7">
            <a:extLst>
              <a:ext uri="{FF2B5EF4-FFF2-40B4-BE49-F238E27FC236}">
                <a16:creationId xmlns:a16="http://schemas.microsoft.com/office/drawing/2014/main" xmlns="" id="{DE2FE094-DA49-4506-8A5A-7BED861021FF}"/>
              </a:ext>
            </a:extLst>
          </p:cNvPr>
          <p:cNvSpPr txBox="1"/>
          <p:nvPr/>
        </p:nvSpPr>
        <p:spPr>
          <a:xfrm>
            <a:off x="1209674" y="5362575"/>
            <a:ext cx="8963025" cy="523220"/>
          </a:xfrm>
          <a:prstGeom prst="rect">
            <a:avLst/>
          </a:prstGeom>
          <a:noFill/>
        </p:spPr>
        <p:txBody>
          <a:bodyPr wrap="square" rtlCol="0">
            <a:spAutoFit/>
          </a:bodyPr>
          <a:lstStyle/>
          <a:p>
            <a:r>
              <a:rPr lang="en-US" sz="2800" dirty="0"/>
              <a:t>Here we need to prove </a:t>
            </a:r>
            <a:r>
              <a:rPr lang="en-US" sz="2800" dirty="0">
                <a:latin typeface="Cambria Math" panose="02040503050406030204" pitchFamily="18" charset="0"/>
                <a:ea typeface="Cambria Math" panose="02040503050406030204" pitchFamily="18" charset="0"/>
              </a:rPr>
              <a:t>∠AOC = ∠BOD and ∠AOD = ∠BOC.</a:t>
            </a:r>
            <a:endParaRPr lang="en-IN" sz="2800" dirty="0"/>
          </a:p>
        </p:txBody>
      </p:sp>
    </p:spTree>
    <p:extLst>
      <p:ext uri="{BB962C8B-B14F-4D97-AF65-F5344CB8AC3E}">
        <p14:creationId xmlns:p14="http://schemas.microsoft.com/office/powerpoint/2010/main" xmlns="" val="474221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EF8C7-C14C-4D56-89DE-91E6AA72D72C}"/>
              </a:ext>
            </a:extLst>
          </p:cNvPr>
          <p:cNvSpPr>
            <a:spLocks noGrp="1"/>
          </p:cNvSpPr>
          <p:nvPr>
            <p:ph type="title"/>
          </p:nvPr>
        </p:nvSpPr>
        <p:spPr>
          <a:xfrm>
            <a:off x="704850" y="-329527"/>
            <a:ext cx="10915650" cy="500978"/>
          </a:xfrm>
        </p:spPr>
        <p:txBody>
          <a:bodyPr>
            <a:normAutofit/>
          </a:bodyPr>
          <a:lstStyle/>
          <a:p>
            <a:endParaRPr lang="en-IN" sz="1000" dirty="0"/>
          </a:p>
        </p:txBody>
      </p:sp>
      <p:sp>
        <p:nvSpPr>
          <p:cNvPr id="3" name="Content Placeholder 2">
            <a:extLst>
              <a:ext uri="{FF2B5EF4-FFF2-40B4-BE49-F238E27FC236}">
                <a16:creationId xmlns:a16="http://schemas.microsoft.com/office/drawing/2014/main" xmlns="" id="{20464E59-8585-47C7-9297-9B952ACEC5C7}"/>
              </a:ext>
            </a:extLst>
          </p:cNvPr>
          <p:cNvSpPr>
            <a:spLocks noGrp="1"/>
          </p:cNvSpPr>
          <p:nvPr>
            <p:ph idx="1"/>
          </p:nvPr>
        </p:nvSpPr>
        <p:spPr>
          <a:xfrm>
            <a:off x="1099936" y="905608"/>
            <a:ext cx="10082414" cy="5666642"/>
          </a:xfrm>
        </p:spPr>
        <p:txBody>
          <a:bodyPr>
            <a:normAutofit/>
          </a:bodyPr>
          <a:lstStyle/>
          <a:p>
            <a:pPr marL="0" indent="0">
              <a:buNone/>
            </a:pPr>
            <a:r>
              <a:rPr lang="en-US" dirty="0">
                <a:latin typeface="Cambria Math" panose="02040503050406030204" pitchFamily="18" charset="0"/>
                <a:ea typeface="Cambria Math" panose="02040503050406030204" pitchFamily="18" charset="0"/>
              </a:rPr>
              <a:t>Ray OA stands on line CD. Therefore, ∠AOC+∠AOD=180°___(i)</a:t>
            </a:r>
          </a:p>
          <a:p>
            <a:pPr marL="0" indent="0">
              <a:buNone/>
            </a:pPr>
            <a:r>
              <a:rPr lang="en-US" dirty="0">
                <a:latin typeface="Cambria Math" panose="02040503050406030204" pitchFamily="18" charset="0"/>
                <a:ea typeface="Cambria Math" panose="02040503050406030204" pitchFamily="18" charset="0"/>
              </a:rPr>
              <a:t>(Linear Pair)</a:t>
            </a:r>
          </a:p>
          <a:p>
            <a:pPr marL="0" indent="0">
              <a:buNone/>
            </a:pPr>
            <a:r>
              <a:rPr lang="en-US" dirty="0">
                <a:latin typeface="Cambria Math" panose="02040503050406030204" pitchFamily="18" charset="0"/>
                <a:ea typeface="Cambria Math" panose="02040503050406030204" pitchFamily="18" charset="0"/>
              </a:rPr>
              <a:t>Similarly, ∠AOD+∠BOD=180°____(ii)</a:t>
            </a:r>
          </a:p>
          <a:p>
            <a:pPr marL="0" indent="0">
              <a:buNone/>
            </a:pPr>
            <a:r>
              <a:rPr lang="en-US" dirty="0">
                <a:latin typeface="Cambria Math" panose="02040503050406030204" pitchFamily="18" charset="0"/>
                <a:ea typeface="Cambria Math" panose="02040503050406030204" pitchFamily="18" charset="0"/>
              </a:rPr>
              <a:t>(Linear Pair)</a:t>
            </a:r>
          </a:p>
          <a:p>
            <a:pPr marL="0" indent="0">
              <a:buNone/>
            </a:pPr>
            <a:r>
              <a:rPr lang="en-US" dirty="0">
                <a:latin typeface="Cambria Math" panose="02040503050406030204" pitchFamily="18" charset="0"/>
                <a:ea typeface="Cambria Math" panose="02040503050406030204" pitchFamily="18" charset="0"/>
              </a:rPr>
              <a:t>From (i) and (ii), we have</a:t>
            </a:r>
          </a:p>
          <a:p>
            <a:pPr marL="0" indent="0">
              <a:buNone/>
            </a:pPr>
            <a:r>
              <a:rPr lang="en-US" dirty="0">
                <a:latin typeface="Cambria Math" panose="02040503050406030204" pitchFamily="18" charset="0"/>
                <a:ea typeface="Cambria Math" panose="02040503050406030204" pitchFamily="18" charset="0"/>
              </a:rPr>
              <a:t>∠AOC+∠AOD=∠AOD+∠BOD</a:t>
            </a:r>
          </a:p>
          <a:p>
            <a:pPr marL="0" indent="0">
              <a:buNone/>
            </a:pPr>
            <a:r>
              <a:rPr lang="en-US" dirty="0">
                <a:latin typeface="Cambria Math" panose="02040503050406030204" pitchFamily="18" charset="0"/>
                <a:ea typeface="Cambria Math" panose="02040503050406030204" pitchFamily="18" charset="0"/>
              </a:rPr>
              <a:t>⇒∠AOC=∠BOD</a:t>
            </a:r>
          </a:p>
          <a:p>
            <a:pPr marL="0" indent="0">
              <a:buNone/>
            </a:pPr>
            <a:r>
              <a:rPr lang="en-US" dirty="0">
                <a:latin typeface="Cambria Math" panose="02040503050406030204" pitchFamily="18" charset="0"/>
                <a:ea typeface="Cambria Math" panose="02040503050406030204" pitchFamily="18" charset="0"/>
              </a:rPr>
              <a:t>Hence </a:t>
            </a:r>
            <a:r>
              <a:rPr lang="en-US" b="1" dirty="0">
                <a:latin typeface="Cambria Math" panose="02040503050406030204" pitchFamily="18" charset="0"/>
                <a:ea typeface="Cambria Math" panose="02040503050406030204" pitchFamily="18" charset="0"/>
              </a:rPr>
              <a:t>Proved</a:t>
            </a:r>
            <a:r>
              <a:rPr lang="en-US" dirty="0">
                <a:latin typeface="Cambria Math" panose="02040503050406030204" pitchFamily="18" charset="0"/>
                <a:ea typeface="Cambria Math" panose="02040503050406030204" pitchFamily="18" charset="0"/>
              </a:rPr>
              <a:t>.</a:t>
            </a:r>
          </a:p>
          <a:p>
            <a:pPr marL="0" indent="0">
              <a:buNone/>
            </a:pPr>
            <a:r>
              <a:rPr lang="en-US" dirty="0">
                <a:latin typeface="Cambria Math" panose="02040503050406030204" pitchFamily="18" charset="0"/>
                <a:ea typeface="Cambria Math" panose="02040503050406030204" pitchFamily="18" charset="0"/>
              </a:rPr>
              <a:t>Similarly, ∠AOD=∠BOC can be prove in the same way.</a:t>
            </a:r>
            <a:endParaRPr lang="en-IN" dirty="0"/>
          </a:p>
        </p:txBody>
      </p:sp>
      <p:pic>
        <p:nvPicPr>
          <p:cNvPr id="5" name="Picture 4">
            <a:extLst>
              <a:ext uri="{FF2B5EF4-FFF2-40B4-BE49-F238E27FC236}">
                <a16:creationId xmlns:a16="http://schemas.microsoft.com/office/drawing/2014/main" xmlns="" id="{1E3AEB62-3467-4ABC-AB0A-DEC62C52935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48550" y="1971675"/>
            <a:ext cx="3643514" cy="2299615"/>
          </a:xfrm>
          <a:prstGeom prst="rect">
            <a:avLst/>
          </a:prstGeom>
        </p:spPr>
      </p:pic>
    </p:spTree>
    <p:extLst>
      <p:ext uri="{BB962C8B-B14F-4D97-AF65-F5344CB8AC3E}">
        <p14:creationId xmlns:p14="http://schemas.microsoft.com/office/powerpoint/2010/main" xmlns="" val="241366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F99CE-E804-4CEF-88B1-B31D54D54C2A}"/>
              </a:ext>
            </a:extLst>
          </p:cNvPr>
          <p:cNvSpPr>
            <a:spLocks noGrp="1"/>
          </p:cNvSpPr>
          <p:nvPr>
            <p:ph type="title"/>
          </p:nvPr>
        </p:nvSpPr>
        <p:spPr>
          <a:xfrm flipV="1">
            <a:off x="1371600" y="-105510"/>
            <a:ext cx="61546" cy="45719"/>
          </a:xfrm>
        </p:spPr>
        <p:txBody>
          <a:bodyPr>
            <a:normAutofit fontScale="90000"/>
          </a:bodyPr>
          <a:lstStyle/>
          <a:p>
            <a:endParaRPr lang="en-IN" sz="100" dirty="0"/>
          </a:p>
        </p:txBody>
      </p:sp>
      <p:sp>
        <p:nvSpPr>
          <p:cNvPr id="3" name="Content Placeholder 2">
            <a:extLst>
              <a:ext uri="{FF2B5EF4-FFF2-40B4-BE49-F238E27FC236}">
                <a16:creationId xmlns:a16="http://schemas.microsoft.com/office/drawing/2014/main" xmlns="" id="{0DD075E2-8F25-432F-957B-ADE8AA193AE2}"/>
              </a:ext>
            </a:extLst>
          </p:cNvPr>
          <p:cNvSpPr>
            <a:spLocks noGrp="1"/>
          </p:cNvSpPr>
          <p:nvPr>
            <p:ph idx="1"/>
          </p:nvPr>
        </p:nvSpPr>
        <p:spPr>
          <a:xfrm>
            <a:off x="1251678" y="195189"/>
            <a:ext cx="10573976" cy="5939384"/>
          </a:xfrm>
        </p:spPr>
        <p:txBody>
          <a:bodyPr/>
          <a:lstStyle/>
          <a:p>
            <a:r>
              <a:rPr lang="en-US" b="1" dirty="0"/>
              <a:t>Example based on Theorem 1</a:t>
            </a:r>
            <a:r>
              <a:rPr lang="en-US" dirty="0"/>
              <a:t>: In the given figure line AB and CD intersect at O. </a:t>
            </a:r>
            <a:r>
              <a:rPr lang="en-US" dirty="0">
                <a:latin typeface="Cambria Math" panose="02040503050406030204" pitchFamily="18" charset="0"/>
                <a:ea typeface="Cambria Math" panose="02040503050406030204" pitchFamily="18" charset="0"/>
              </a:rPr>
              <a:t>∠BOC=36°. Find ∠AOD, ∠AOC &amp; ∠BOD.</a:t>
            </a:r>
          </a:p>
          <a:p>
            <a:r>
              <a:rPr lang="en-US" dirty="0">
                <a:latin typeface="Cambria Math" panose="02040503050406030204" pitchFamily="18" charset="0"/>
                <a:ea typeface="Cambria Math" panose="02040503050406030204" pitchFamily="18" charset="0"/>
              </a:rPr>
              <a:t>Solution: Since line AB and CD intersect at O. Therefore, ∠COB= ∠X ⇒ 36°= ∠X</a:t>
            </a:r>
          </a:p>
          <a:p>
            <a:pPr marL="0" indent="0">
              <a:buNone/>
            </a:pPr>
            <a:r>
              <a:rPr lang="en-US" dirty="0">
                <a:latin typeface="Cambria Math" panose="02040503050406030204" pitchFamily="18" charset="0"/>
                <a:ea typeface="Cambria Math" panose="02040503050406030204" pitchFamily="18" charset="0"/>
              </a:rPr>
              <a:t>∠Y= ∠Z (Vertically opposite angles)…(i)</a:t>
            </a:r>
          </a:p>
          <a:p>
            <a:pPr marL="0" indent="0">
              <a:buNone/>
            </a:pPr>
            <a:r>
              <a:rPr lang="en-US" dirty="0">
                <a:latin typeface="Cambria Math" panose="02040503050406030204" pitchFamily="18" charset="0"/>
                <a:ea typeface="Cambria Math" panose="02040503050406030204" pitchFamily="18" charset="0"/>
              </a:rPr>
              <a:t>∠COB+ ∠Y=180° (Linear pair)   ⇒  36°+ ∠Y= 180°</a:t>
            </a:r>
          </a:p>
          <a:p>
            <a:pPr marL="0" indent="0">
              <a:buNone/>
            </a:pPr>
            <a:r>
              <a:rPr lang="en-US" dirty="0">
                <a:latin typeface="Cambria Math" panose="02040503050406030204" pitchFamily="18" charset="0"/>
                <a:ea typeface="Cambria Math" panose="02040503050406030204" pitchFamily="18" charset="0"/>
              </a:rPr>
              <a:t>∠Y= 180°- 36°= 144°</a:t>
            </a:r>
          </a:p>
          <a:p>
            <a:pPr marL="0" indent="0">
              <a:buNone/>
            </a:pPr>
            <a:r>
              <a:rPr lang="en-US" dirty="0">
                <a:latin typeface="Cambria Math" panose="02040503050406030204" pitchFamily="18" charset="0"/>
                <a:ea typeface="Cambria Math" panose="02040503050406030204" pitchFamily="18" charset="0"/>
              </a:rPr>
              <a:t>From (i), ∠Y= ∠Z  ⇒ 144°= ∠Z</a:t>
            </a:r>
          </a:p>
          <a:p>
            <a:pPr marL="0" indent="0">
              <a:buNone/>
            </a:pPr>
            <a:r>
              <a:rPr lang="en-US" b="1" dirty="0">
                <a:latin typeface="Cambria Math" panose="02040503050406030204" pitchFamily="18" charset="0"/>
                <a:ea typeface="Cambria Math" panose="02040503050406030204" pitchFamily="18" charset="0"/>
              </a:rPr>
              <a:t>∠X= 36°, ∠Y= ∠Z=144°</a:t>
            </a:r>
          </a:p>
          <a:p>
            <a:pPr marL="0" indent="0">
              <a:buNone/>
            </a:pPr>
            <a:r>
              <a:rPr lang="en-US" b="1" dirty="0">
                <a:latin typeface="Cambria Math" panose="02040503050406030204" pitchFamily="18" charset="0"/>
                <a:ea typeface="Cambria Math" panose="02040503050406030204" pitchFamily="18" charset="0"/>
              </a:rPr>
              <a:t>Question</a:t>
            </a:r>
            <a:r>
              <a:rPr lang="en-US" dirty="0">
                <a:latin typeface="Cambria Math" panose="02040503050406030204" pitchFamily="18" charset="0"/>
                <a:ea typeface="Cambria Math" panose="02040503050406030204" pitchFamily="18" charset="0"/>
              </a:rPr>
              <a:t>: In figure, if ∠AOC+ ∠BOC+ ∠BOD=338</a:t>
            </a:r>
            <a:r>
              <a:rPr lang="en-US" b="1" dirty="0">
                <a:latin typeface="Cambria Math" panose="02040503050406030204" pitchFamily="18" charset="0"/>
                <a:ea typeface="Cambria Math" panose="02040503050406030204" pitchFamily="18" charset="0"/>
              </a:rPr>
              <a:t> °</a:t>
            </a:r>
            <a:r>
              <a:rPr lang="en-US" dirty="0">
                <a:latin typeface="Cambria Math" panose="02040503050406030204" pitchFamily="18" charset="0"/>
                <a:ea typeface="Cambria Math" panose="02040503050406030204" pitchFamily="18" charset="0"/>
              </a:rPr>
              <a:t>. Find all the four angles.</a:t>
            </a:r>
            <a:endParaRPr lang="en-IN" dirty="0"/>
          </a:p>
        </p:txBody>
      </p:sp>
      <p:pic>
        <p:nvPicPr>
          <p:cNvPr id="4" name="Picture 3">
            <a:extLst>
              <a:ext uri="{FF2B5EF4-FFF2-40B4-BE49-F238E27FC236}">
                <a16:creationId xmlns:a16="http://schemas.microsoft.com/office/drawing/2014/main" xmlns="" id="{4A75BA08-3520-4059-A2E8-52A1B9200484}"/>
              </a:ext>
            </a:extLst>
          </p:cNvPr>
          <p:cNvPicPr>
            <a:picLocks noChangeAspect="1"/>
          </p:cNvPicPr>
          <p:nvPr/>
        </p:nvPicPr>
        <p:blipFill>
          <a:blip r:embed="rId2"/>
          <a:stretch>
            <a:fillRect/>
          </a:stretch>
        </p:blipFill>
        <p:spPr>
          <a:xfrm>
            <a:off x="9583616" y="1606519"/>
            <a:ext cx="2050269" cy="2481904"/>
          </a:xfrm>
          <a:prstGeom prst="rect">
            <a:avLst/>
          </a:prstGeom>
        </p:spPr>
      </p:pic>
      <p:sp>
        <p:nvSpPr>
          <p:cNvPr id="5" name="TextBox 4">
            <a:extLst>
              <a:ext uri="{FF2B5EF4-FFF2-40B4-BE49-F238E27FC236}">
                <a16:creationId xmlns:a16="http://schemas.microsoft.com/office/drawing/2014/main" xmlns="" id="{0ADADE3F-1BFF-480F-9842-F9E8FD1B14B1}"/>
              </a:ext>
            </a:extLst>
          </p:cNvPr>
          <p:cNvSpPr txBox="1"/>
          <p:nvPr/>
        </p:nvSpPr>
        <p:spPr>
          <a:xfrm>
            <a:off x="9618785" y="1793631"/>
            <a:ext cx="184638" cy="369332"/>
          </a:xfrm>
          <a:prstGeom prst="rect">
            <a:avLst/>
          </a:prstGeom>
          <a:noFill/>
        </p:spPr>
        <p:txBody>
          <a:bodyPr wrap="square" rtlCol="0">
            <a:spAutoFit/>
          </a:bodyPr>
          <a:lstStyle/>
          <a:p>
            <a:r>
              <a:rPr lang="en-US" dirty="0"/>
              <a:t>C</a:t>
            </a:r>
            <a:endParaRPr lang="en-IN" dirty="0"/>
          </a:p>
        </p:txBody>
      </p:sp>
      <p:sp>
        <p:nvSpPr>
          <p:cNvPr id="6" name="TextBox 5">
            <a:extLst>
              <a:ext uri="{FF2B5EF4-FFF2-40B4-BE49-F238E27FC236}">
                <a16:creationId xmlns:a16="http://schemas.microsoft.com/office/drawing/2014/main" xmlns="" id="{455CD51E-1E7F-4B22-9FDE-58EB8F0B9139}"/>
              </a:ext>
            </a:extLst>
          </p:cNvPr>
          <p:cNvSpPr txBox="1"/>
          <p:nvPr/>
        </p:nvSpPr>
        <p:spPr>
          <a:xfrm>
            <a:off x="11025554" y="1863969"/>
            <a:ext cx="184638" cy="369332"/>
          </a:xfrm>
          <a:prstGeom prst="rect">
            <a:avLst/>
          </a:prstGeom>
          <a:noFill/>
        </p:spPr>
        <p:txBody>
          <a:bodyPr wrap="square" rtlCol="0">
            <a:spAutoFit/>
          </a:bodyPr>
          <a:lstStyle/>
          <a:p>
            <a:r>
              <a:rPr lang="en-US" dirty="0"/>
              <a:t>B</a:t>
            </a:r>
            <a:endParaRPr lang="en-IN" dirty="0"/>
          </a:p>
        </p:txBody>
      </p:sp>
      <p:sp>
        <p:nvSpPr>
          <p:cNvPr id="7" name="TextBox 6">
            <a:extLst>
              <a:ext uri="{FF2B5EF4-FFF2-40B4-BE49-F238E27FC236}">
                <a16:creationId xmlns:a16="http://schemas.microsoft.com/office/drawing/2014/main" xmlns="" id="{5DEA4A99-98DD-4429-A48B-1085BF6A3490}"/>
              </a:ext>
            </a:extLst>
          </p:cNvPr>
          <p:cNvSpPr txBox="1"/>
          <p:nvPr/>
        </p:nvSpPr>
        <p:spPr>
          <a:xfrm>
            <a:off x="9618785" y="3429000"/>
            <a:ext cx="184638" cy="369332"/>
          </a:xfrm>
          <a:prstGeom prst="rect">
            <a:avLst/>
          </a:prstGeom>
          <a:noFill/>
        </p:spPr>
        <p:txBody>
          <a:bodyPr wrap="square" rtlCol="0">
            <a:spAutoFit/>
          </a:bodyPr>
          <a:lstStyle/>
          <a:p>
            <a:r>
              <a:rPr lang="en-US" dirty="0"/>
              <a:t>A</a:t>
            </a:r>
            <a:endParaRPr lang="en-IN" dirty="0"/>
          </a:p>
        </p:txBody>
      </p:sp>
      <p:sp>
        <p:nvSpPr>
          <p:cNvPr id="8" name="TextBox 7">
            <a:extLst>
              <a:ext uri="{FF2B5EF4-FFF2-40B4-BE49-F238E27FC236}">
                <a16:creationId xmlns:a16="http://schemas.microsoft.com/office/drawing/2014/main" xmlns="" id="{956A02AF-7AE9-43D5-BD65-933F17CF8292}"/>
              </a:ext>
            </a:extLst>
          </p:cNvPr>
          <p:cNvSpPr txBox="1"/>
          <p:nvPr/>
        </p:nvSpPr>
        <p:spPr>
          <a:xfrm>
            <a:off x="11210192" y="3613666"/>
            <a:ext cx="184638" cy="369332"/>
          </a:xfrm>
          <a:prstGeom prst="rect">
            <a:avLst/>
          </a:prstGeom>
          <a:noFill/>
        </p:spPr>
        <p:txBody>
          <a:bodyPr wrap="square" rtlCol="0">
            <a:spAutoFit/>
          </a:bodyPr>
          <a:lstStyle/>
          <a:p>
            <a:r>
              <a:rPr lang="en-US" dirty="0"/>
              <a:t>D</a:t>
            </a:r>
            <a:endParaRPr lang="en-IN" dirty="0"/>
          </a:p>
        </p:txBody>
      </p:sp>
      <p:sp>
        <p:nvSpPr>
          <p:cNvPr id="9" name="TextBox 8">
            <a:extLst>
              <a:ext uri="{FF2B5EF4-FFF2-40B4-BE49-F238E27FC236}">
                <a16:creationId xmlns:a16="http://schemas.microsoft.com/office/drawing/2014/main" xmlns="" id="{5E117304-51F9-401D-B8AD-0E37D701D750}"/>
              </a:ext>
            </a:extLst>
          </p:cNvPr>
          <p:cNvSpPr txBox="1"/>
          <p:nvPr/>
        </p:nvSpPr>
        <p:spPr>
          <a:xfrm>
            <a:off x="10709031" y="2847471"/>
            <a:ext cx="211015" cy="369332"/>
          </a:xfrm>
          <a:prstGeom prst="rect">
            <a:avLst/>
          </a:prstGeom>
          <a:noFill/>
        </p:spPr>
        <p:txBody>
          <a:bodyPr wrap="square" rtlCol="0">
            <a:spAutoFit/>
          </a:bodyPr>
          <a:lstStyle/>
          <a:p>
            <a:r>
              <a:rPr lang="en-US" dirty="0"/>
              <a:t>O</a:t>
            </a:r>
            <a:endParaRPr lang="en-IN" dirty="0"/>
          </a:p>
        </p:txBody>
      </p:sp>
      <p:sp>
        <p:nvSpPr>
          <p:cNvPr id="10" name="TextBox 9">
            <a:extLst>
              <a:ext uri="{FF2B5EF4-FFF2-40B4-BE49-F238E27FC236}">
                <a16:creationId xmlns:a16="http://schemas.microsoft.com/office/drawing/2014/main" xmlns="" id="{BEFBE04A-71DD-41C7-A758-16D4E79500B6}"/>
              </a:ext>
            </a:extLst>
          </p:cNvPr>
          <p:cNvSpPr txBox="1"/>
          <p:nvPr/>
        </p:nvSpPr>
        <p:spPr>
          <a:xfrm>
            <a:off x="10115550" y="4220169"/>
            <a:ext cx="1151792" cy="369332"/>
          </a:xfrm>
          <a:prstGeom prst="rect">
            <a:avLst/>
          </a:prstGeom>
          <a:noFill/>
        </p:spPr>
        <p:txBody>
          <a:bodyPr wrap="square" rtlCol="0">
            <a:spAutoFit/>
          </a:bodyPr>
          <a:lstStyle/>
          <a:p>
            <a:r>
              <a:rPr lang="en-US" dirty="0"/>
              <a:t>FIGURE</a:t>
            </a:r>
            <a:endParaRPr lang="en-IN" dirty="0"/>
          </a:p>
        </p:txBody>
      </p:sp>
    </p:spTree>
    <p:extLst>
      <p:ext uri="{BB962C8B-B14F-4D97-AF65-F5344CB8AC3E}">
        <p14:creationId xmlns:p14="http://schemas.microsoft.com/office/powerpoint/2010/main" xmlns="" val="1678554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A9548F-B2A1-41C0-BE00-55CE3055D97F}"/>
              </a:ext>
            </a:extLst>
          </p:cNvPr>
          <p:cNvSpPr>
            <a:spLocks noGrp="1"/>
          </p:cNvSpPr>
          <p:nvPr>
            <p:ph type="title"/>
          </p:nvPr>
        </p:nvSpPr>
        <p:spPr>
          <a:xfrm>
            <a:off x="838200" y="87923"/>
            <a:ext cx="76200" cy="54952"/>
          </a:xfrm>
        </p:spPr>
        <p:txBody>
          <a:bodyPr>
            <a:noAutofit/>
          </a:bodyPr>
          <a:lstStyle/>
          <a:p>
            <a:endParaRPr lang="en-IN" sz="100" dirty="0"/>
          </a:p>
        </p:txBody>
      </p:sp>
      <p:sp>
        <p:nvSpPr>
          <p:cNvPr id="3" name="Content Placeholder 2">
            <a:extLst>
              <a:ext uri="{FF2B5EF4-FFF2-40B4-BE49-F238E27FC236}">
                <a16:creationId xmlns:a16="http://schemas.microsoft.com/office/drawing/2014/main" xmlns="" id="{AA0102DE-DD50-49F6-A05D-2185CCBD7F0F}"/>
              </a:ext>
            </a:extLst>
          </p:cNvPr>
          <p:cNvSpPr>
            <a:spLocks noGrp="1"/>
          </p:cNvSpPr>
          <p:nvPr>
            <p:ph idx="1"/>
          </p:nvPr>
        </p:nvSpPr>
        <p:spPr>
          <a:xfrm>
            <a:off x="838200" y="304800"/>
            <a:ext cx="10515600" cy="5872163"/>
          </a:xfrm>
        </p:spPr>
        <p:txBody>
          <a:bodyPr/>
          <a:lstStyle/>
          <a:p>
            <a:r>
              <a:rPr lang="en-US" dirty="0"/>
              <a:t>Axiom 2: If a transversal intersects two parallel lines, then each pair of corresponding angles is equal.</a:t>
            </a:r>
            <a:endParaRPr lang="en-IN" dirty="0"/>
          </a:p>
        </p:txBody>
      </p:sp>
      <p:pic>
        <p:nvPicPr>
          <p:cNvPr id="5" name="Picture 4">
            <a:extLst>
              <a:ext uri="{FF2B5EF4-FFF2-40B4-BE49-F238E27FC236}">
                <a16:creationId xmlns:a16="http://schemas.microsoft.com/office/drawing/2014/main" xmlns="" id="{1591B114-5EC3-40B9-8CE5-212646DC51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67450" y="800100"/>
            <a:ext cx="3914775" cy="3248025"/>
          </a:xfrm>
          <a:prstGeom prst="rect">
            <a:avLst/>
          </a:prstGeom>
        </p:spPr>
      </p:pic>
      <p:sp>
        <p:nvSpPr>
          <p:cNvPr id="6" name="TextBox 5">
            <a:extLst>
              <a:ext uri="{FF2B5EF4-FFF2-40B4-BE49-F238E27FC236}">
                <a16:creationId xmlns:a16="http://schemas.microsoft.com/office/drawing/2014/main" xmlns="" id="{0A2015FC-9786-4181-B3AE-77D7C763D82E}"/>
              </a:ext>
            </a:extLst>
          </p:cNvPr>
          <p:cNvSpPr txBox="1"/>
          <p:nvPr/>
        </p:nvSpPr>
        <p:spPr>
          <a:xfrm>
            <a:off x="914400" y="4276726"/>
            <a:ext cx="11201400" cy="2246769"/>
          </a:xfrm>
          <a:prstGeom prst="rect">
            <a:avLst/>
          </a:prstGeom>
          <a:noFill/>
        </p:spPr>
        <p:txBody>
          <a:bodyPr wrap="square" rtlCol="0">
            <a:spAutoFit/>
          </a:bodyPr>
          <a:lstStyle/>
          <a:p>
            <a:r>
              <a:rPr lang="en-US" sz="2800" dirty="0">
                <a:latin typeface="Cambria Math" panose="02040503050406030204" pitchFamily="18" charset="0"/>
                <a:ea typeface="Cambria Math" panose="02040503050406030204" pitchFamily="18" charset="0"/>
              </a:rPr>
              <a:t>Here ∠a = ∠e, ∠c= ∠g, ∠b = ∠f, ∠d = ∠h.</a:t>
            </a:r>
          </a:p>
          <a:p>
            <a:endParaRPr lang="en-US" sz="2800" dirty="0">
              <a:latin typeface="Cambria Math" panose="02040503050406030204" pitchFamily="18" charset="0"/>
              <a:ea typeface="Cambria Math" panose="02040503050406030204" pitchFamily="18" charset="0"/>
            </a:endParaRPr>
          </a:p>
          <a:p>
            <a:r>
              <a:rPr lang="en-US" sz="2800" dirty="0">
                <a:latin typeface="Cambria Math" panose="02040503050406030204" pitchFamily="18" charset="0"/>
                <a:ea typeface="Cambria Math" panose="02040503050406030204" pitchFamily="18" charset="0"/>
              </a:rPr>
              <a:t>Conversely it can be stated that if a transversal intersects two lines two lines such that a pair of corresponding angles is equal, then the two lines are parallel to each other. </a:t>
            </a:r>
          </a:p>
        </p:txBody>
      </p:sp>
    </p:spTree>
    <p:extLst>
      <p:ext uri="{BB962C8B-B14F-4D97-AF65-F5344CB8AC3E}">
        <p14:creationId xmlns:p14="http://schemas.microsoft.com/office/powerpoint/2010/main" xmlns="" val="5933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2EAE06-2ED9-42E4-BDE3-CA939AC042D4}"/>
              </a:ext>
            </a:extLst>
          </p:cNvPr>
          <p:cNvSpPr>
            <a:spLocks noGrp="1"/>
          </p:cNvSpPr>
          <p:nvPr>
            <p:ph type="title"/>
          </p:nvPr>
        </p:nvSpPr>
        <p:spPr>
          <a:xfrm flipV="1">
            <a:off x="838200" y="-175846"/>
            <a:ext cx="331177" cy="175846"/>
          </a:xfrm>
        </p:spPr>
        <p:txBody>
          <a:bodyPr>
            <a:noAutofit/>
          </a:bodyPr>
          <a:lstStyle/>
          <a:p>
            <a:endParaRPr lang="en-IN" sz="100" dirty="0"/>
          </a:p>
        </p:txBody>
      </p:sp>
      <p:sp>
        <p:nvSpPr>
          <p:cNvPr id="3" name="Content Placeholder 2">
            <a:extLst>
              <a:ext uri="{FF2B5EF4-FFF2-40B4-BE49-F238E27FC236}">
                <a16:creationId xmlns:a16="http://schemas.microsoft.com/office/drawing/2014/main" xmlns="" id="{D36930D8-3469-4A2C-A54D-7CCD35A511A4}"/>
              </a:ext>
            </a:extLst>
          </p:cNvPr>
          <p:cNvSpPr>
            <a:spLocks noGrp="1"/>
          </p:cNvSpPr>
          <p:nvPr>
            <p:ph idx="1"/>
          </p:nvPr>
        </p:nvSpPr>
        <p:spPr>
          <a:xfrm>
            <a:off x="838200" y="225425"/>
            <a:ext cx="10515600" cy="6451600"/>
          </a:xfrm>
        </p:spPr>
        <p:txBody>
          <a:bodyPr>
            <a:normAutofit/>
          </a:bodyPr>
          <a:lstStyle/>
          <a:p>
            <a:r>
              <a:rPr lang="en-US" sz="2400" dirty="0"/>
              <a:t>Theorem 2: If a transversal intersects two parallel lines, then each pair of alternate interior angles is equal.</a:t>
            </a:r>
          </a:p>
          <a:p>
            <a:r>
              <a:rPr lang="en-US" sz="2400" dirty="0"/>
              <a:t>This theorem can be proved using the </a:t>
            </a:r>
            <a:r>
              <a:rPr lang="en-US" sz="2400" b="1" dirty="0"/>
              <a:t>Corresponding Angles</a:t>
            </a:r>
            <a:r>
              <a:rPr lang="en-US" sz="2400" dirty="0"/>
              <a:t> axiom.</a:t>
            </a:r>
          </a:p>
          <a:p>
            <a:pPr marL="0" indent="0">
              <a:buNone/>
            </a:pPr>
            <a:endParaRPr lang="en-US" sz="2400" dirty="0"/>
          </a:p>
          <a:p>
            <a:pPr marL="0" indent="0">
              <a:buNone/>
            </a:pPr>
            <a:r>
              <a:rPr lang="en-US" sz="2400" dirty="0"/>
              <a:t>To prove: </a:t>
            </a:r>
            <a:r>
              <a:rPr lang="en-US" sz="2400" dirty="0">
                <a:latin typeface="Cambria Math" panose="02040503050406030204" pitchFamily="18" charset="0"/>
                <a:ea typeface="Cambria Math" panose="02040503050406030204" pitchFamily="18" charset="0"/>
              </a:rPr>
              <a:t>∠AQR = ∠QRD and CRQ = ∠BQR</a:t>
            </a:r>
            <a:endParaRPr lang="en-IN" sz="2400" dirty="0"/>
          </a:p>
        </p:txBody>
      </p:sp>
      <p:pic>
        <p:nvPicPr>
          <p:cNvPr id="5" name="Picture 4">
            <a:extLst>
              <a:ext uri="{FF2B5EF4-FFF2-40B4-BE49-F238E27FC236}">
                <a16:creationId xmlns:a16="http://schemas.microsoft.com/office/drawing/2014/main" xmlns="" id="{C280F4F5-54C1-405D-A68B-B5B890FFD8C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39050" y="1624012"/>
            <a:ext cx="3514725" cy="3217325"/>
          </a:xfrm>
          <a:prstGeom prst="rect">
            <a:avLst/>
          </a:prstGeom>
        </p:spPr>
      </p:pic>
      <p:sp>
        <p:nvSpPr>
          <p:cNvPr id="7" name="TextBox 6">
            <a:extLst>
              <a:ext uri="{FF2B5EF4-FFF2-40B4-BE49-F238E27FC236}">
                <a16:creationId xmlns:a16="http://schemas.microsoft.com/office/drawing/2014/main" xmlns="" id="{B3E85F13-B7D4-48FB-B215-860DC205DBAB}"/>
              </a:ext>
            </a:extLst>
          </p:cNvPr>
          <p:cNvSpPr txBox="1"/>
          <p:nvPr/>
        </p:nvSpPr>
        <p:spPr>
          <a:xfrm>
            <a:off x="876301" y="3232674"/>
            <a:ext cx="6715124" cy="2308324"/>
          </a:xfrm>
          <a:prstGeom prst="rect">
            <a:avLst/>
          </a:prstGeom>
          <a:noFill/>
        </p:spPr>
        <p:txBody>
          <a:bodyPr wrap="square" rtlCol="0">
            <a:spAutoFit/>
          </a:bodyPr>
          <a:lstStyle/>
          <a:p>
            <a:r>
              <a:rPr lang="en-US" sz="2400" dirty="0">
                <a:latin typeface="Cambria Math" panose="02040503050406030204" pitchFamily="18" charset="0"/>
                <a:ea typeface="Cambria Math" panose="02040503050406030204" pitchFamily="18" charset="0"/>
              </a:rPr>
              <a:t>∠PQB = ∠QRD…(i) Corresponding Angles.</a:t>
            </a:r>
          </a:p>
          <a:p>
            <a:r>
              <a:rPr lang="en-US" sz="2400" dirty="0">
                <a:latin typeface="Cambria Math" panose="02040503050406030204" pitchFamily="18" charset="0"/>
                <a:ea typeface="Cambria Math" panose="02040503050406030204" pitchFamily="18" charset="0"/>
              </a:rPr>
              <a:t>∠PQB = ∠AQR…(ii) Vertically Opposite Angles.</a:t>
            </a:r>
          </a:p>
          <a:p>
            <a:r>
              <a:rPr lang="en-US" sz="2400" dirty="0">
                <a:latin typeface="Cambria Math" panose="02040503050406030204" pitchFamily="18" charset="0"/>
                <a:ea typeface="Cambria Math" panose="02040503050406030204" pitchFamily="18" charset="0"/>
              </a:rPr>
              <a:t>So from (i) and (ii) we can say that </a:t>
            </a:r>
          </a:p>
          <a:p>
            <a:r>
              <a:rPr lang="en-US" sz="2400" dirty="0">
                <a:latin typeface="Cambria Math" panose="02040503050406030204" pitchFamily="18" charset="0"/>
                <a:ea typeface="Cambria Math" panose="02040503050406030204" pitchFamily="18" charset="0"/>
              </a:rPr>
              <a:t>∠AQR = ∠QRD.</a:t>
            </a:r>
          </a:p>
          <a:p>
            <a:endParaRPr lang="en-US" sz="2400" dirty="0">
              <a:latin typeface="Cambria Math" panose="02040503050406030204" pitchFamily="18" charset="0"/>
              <a:ea typeface="Cambria Math" panose="02040503050406030204" pitchFamily="18" charset="0"/>
            </a:endParaRPr>
          </a:p>
          <a:p>
            <a:r>
              <a:rPr lang="en-US" sz="2400" dirty="0">
                <a:latin typeface="Cambria Math" panose="02040503050406030204" pitchFamily="18" charset="0"/>
                <a:ea typeface="Cambria Math" panose="02040503050406030204" pitchFamily="18" charset="0"/>
              </a:rPr>
              <a:t>Hence </a:t>
            </a:r>
            <a:r>
              <a:rPr lang="en-US" sz="2400" b="1" dirty="0">
                <a:latin typeface="Cambria Math" panose="02040503050406030204" pitchFamily="18" charset="0"/>
                <a:ea typeface="Cambria Math" panose="02040503050406030204" pitchFamily="18" charset="0"/>
              </a:rPr>
              <a:t>Proved</a:t>
            </a:r>
            <a:r>
              <a:rPr lang="en-US" sz="2400" dirty="0">
                <a:latin typeface="Cambria Math" panose="02040503050406030204" pitchFamily="18" charset="0"/>
                <a:ea typeface="Cambria Math" panose="02040503050406030204" pitchFamily="18" charset="0"/>
              </a:rPr>
              <a:t>.</a:t>
            </a:r>
            <a:endParaRPr lang="en-IN" sz="2400" dirty="0"/>
          </a:p>
        </p:txBody>
      </p:sp>
    </p:spTree>
    <p:extLst>
      <p:ext uri="{BB962C8B-B14F-4D97-AF65-F5344CB8AC3E}">
        <p14:creationId xmlns:p14="http://schemas.microsoft.com/office/powerpoint/2010/main" xmlns="" val="353783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0626C1-ABEA-4D42-9DB4-4F6D599036AF}"/>
              </a:ext>
            </a:extLst>
          </p:cNvPr>
          <p:cNvSpPr>
            <a:spLocks noGrp="1"/>
          </p:cNvSpPr>
          <p:nvPr>
            <p:ph type="title"/>
          </p:nvPr>
        </p:nvSpPr>
        <p:spPr>
          <a:xfrm>
            <a:off x="1251678" y="0"/>
            <a:ext cx="45719" cy="140677"/>
          </a:xfrm>
        </p:spPr>
        <p:txBody>
          <a:bodyPr>
            <a:normAutofit/>
          </a:bodyPr>
          <a:lstStyle/>
          <a:p>
            <a:endParaRPr lang="en-IN" sz="100" dirty="0"/>
          </a:p>
        </p:txBody>
      </p:sp>
      <mc:AlternateContent xmlns:mc="http://schemas.openxmlformats.org/markup-compatibility/2006">
        <mc:Choice xmlns:a14="http://schemas.microsoft.com/office/drawing/2010/main" xmlns="" Requires="a14">
          <p:sp>
            <p:nvSpPr>
              <p:cNvPr id="3" name="Content Placeholder 2">
                <a:extLst>
                  <a:ext uri="{FF2B5EF4-FFF2-40B4-BE49-F238E27FC236}">
                    <a16:creationId xmlns:a16="http://schemas.microsoft.com/office/drawing/2014/main" id="{CE5B9A32-6900-4BB8-8919-B601D39C88B9}"/>
                  </a:ext>
                </a:extLst>
              </p:cNvPr>
              <p:cNvSpPr>
                <a:spLocks noGrp="1"/>
              </p:cNvSpPr>
              <p:nvPr>
                <p:ph idx="1"/>
              </p:nvPr>
            </p:nvSpPr>
            <p:spPr>
              <a:xfrm>
                <a:off x="1232683" y="140677"/>
                <a:ext cx="10635174" cy="6717323"/>
              </a:xfrm>
            </p:spPr>
            <p:txBody>
              <a:bodyPr/>
              <a:lstStyle/>
              <a:p>
                <a:r>
                  <a:rPr lang="en-US" b="1" dirty="0"/>
                  <a:t>Example based on Theorem 2: </a:t>
                </a:r>
                <a:r>
                  <a:rPr lang="en-US" dirty="0"/>
                  <a:t>In the figure, </a:t>
                </a:r>
                <a14:m>
                  <m:oMath xmlns:m="http://schemas.openxmlformats.org/officeDocument/2006/math">
                    <m:r>
                      <a:rPr lang="en-US" i="1" dirty="0" smtClean="0">
                        <a:latin typeface="Cambria Math" panose="02040503050406030204" pitchFamily="18" charset="0"/>
                      </a:rPr>
                      <m:t>𝑙</m:t>
                    </m:r>
                    <m:r>
                      <a:rPr lang="en-US" b="0" i="1" dirty="0" smtClean="0">
                        <a:latin typeface="Cambria Math" panose="02040503050406030204" pitchFamily="18" charset="0"/>
                      </a:rPr>
                      <m:t> </m:t>
                    </m:r>
                    <m:r>
                      <a:rPr lang="en-US" i="1" dirty="0" err="1"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 </m:t>
                    </m:r>
                    <m:r>
                      <a:rPr lang="en-US" i="1" dirty="0" err="1" smtClean="0">
                        <a:latin typeface="Cambria Math" panose="02040503050406030204" pitchFamily="18" charset="0"/>
                        <a:ea typeface="Cambria Math" panose="02040503050406030204" pitchFamily="18" charset="0"/>
                      </a:rPr>
                      <m:t>𝑚</m:t>
                    </m:r>
                  </m:oMath>
                </a14:m>
                <a:r>
                  <a:rPr lang="en-US" b="1" dirty="0"/>
                  <a:t/>
                </a:r>
                <a:r>
                  <a:rPr lang="en-US" dirty="0"/>
                  <a:t>and transversal ‘t’ intersects at A and B. </a:t>
                </a:r>
                <a:r>
                  <a:rPr lang="en-US" dirty="0">
                    <a:latin typeface="Cambria Math" panose="02040503050406030204" pitchFamily="18" charset="0"/>
                    <a:ea typeface="Cambria Math" panose="02040503050406030204" pitchFamily="18" charset="0"/>
                  </a:rPr>
                  <a:t>∠1: ∠2=3:2. Determine all the eight angles.</a:t>
                </a:r>
              </a:p>
              <a:p>
                <a:r>
                  <a:rPr lang="en-US" dirty="0">
                    <a:latin typeface="Cambria Math" panose="02040503050406030204" pitchFamily="18" charset="0"/>
                    <a:ea typeface="Cambria Math" panose="02040503050406030204" pitchFamily="18" charset="0"/>
                  </a:rPr>
                  <a:t>Solution: ∠1: ∠2=3:2  (given)</a:t>
                </a:r>
              </a:p>
              <a:p>
                <a:pPr marL="0" indent="0">
                  <a:buNone/>
                </a:pPr>
                <a:r>
                  <a:rPr lang="en-US" dirty="0">
                    <a:latin typeface="Cambria Math" panose="02040503050406030204" pitchFamily="18" charset="0"/>
                    <a:ea typeface="Cambria Math" panose="02040503050406030204" pitchFamily="18" charset="0"/>
                  </a:rPr>
                  <a:t>Let ∠1=3x° and ∠2=2x°. But ∠1 &amp; ∠2 form a linear pair. Therefore, ∠1+ ∠2=180°</a:t>
                </a:r>
              </a:p>
              <a:p>
                <a:pPr marL="0" indent="0">
                  <a:buNone/>
                </a:pPr>
                <a:r>
                  <a:rPr lang="en-US" dirty="0">
                    <a:latin typeface="Cambria Math" panose="02040503050406030204" pitchFamily="18" charset="0"/>
                    <a:ea typeface="Cambria Math" panose="02040503050406030204" pitchFamily="18" charset="0"/>
                  </a:rPr>
                  <a:t>⇒ 3x°+ 2x°= 180° ⇒ 5x°= 180°. So,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x</m:t>
                    </m:r>
                    <m:r>
                      <a:rPr lang="en-US" b="0" i="0"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180°</m:t>
                        </m:r>
                      </m:num>
                      <m:den>
                        <m:r>
                          <a:rPr lang="en-US" b="0" i="1" smtClean="0">
                            <a:latin typeface="Cambria Math" panose="02040503050406030204" pitchFamily="18" charset="0"/>
                            <a:ea typeface="Cambria Math" panose="02040503050406030204" pitchFamily="18" charset="0"/>
                          </a:rPr>
                          <m:t>5</m:t>
                        </m:r>
                      </m:den>
                    </m:f>
                    <m:r>
                      <a:rPr lang="en-US" b="0" i="1" smtClean="0">
                        <a:latin typeface="Cambria Math" panose="02040503050406030204" pitchFamily="18" charset="0"/>
                        <a:ea typeface="Cambria Math" panose="02040503050406030204" pitchFamily="18" charset="0"/>
                      </a:rPr>
                      <m:t>=36°</m:t>
                    </m:r>
                  </m:oMath>
                </a14:m>
                <a:r>
                  <a:rPr lang="en-IN" dirty="0"/>
                  <a:t>.  </a:t>
                </a:r>
                <a:r>
                  <a:rPr lang="en-IN" dirty="0">
                    <a:latin typeface="Cambria Math" panose="02040503050406030204" pitchFamily="18" charset="0"/>
                    <a:ea typeface="Cambria Math" panose="02040503050406030204" pitchFamily="18" charset="0"/>
                  </a:rPr>
                  <a:t>Therefore</a:t>
                </a:r>
                <a:r>
                  <a:rPr lang="en-IN" dirty="0"/>
                  <a:t>, </a:t>
                </a:r>
                <a:r>
                  <a:rPr lang="en-US" dirty="0">
                    <a:latin typeface="Cambria Math" panose="02040503050406030204" pitchFamily="18" charset="0"/>
                    <a:ea typeface="Cambria Math" panose="02040503050406030204" pitchFamily="18" charset="0"/>
                  </a:rPr>
                  <a:t>∠1=3x°=3</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IN" dirty="0">
                    <a:latin typeface="Cambria Math" panose="02040503050406030204" pitchFamily="18" charset="0"/>
                    <a:ea typeface="Cambria Math" panose="02040503050406030204" pitchFamily="18" charset="0"/>
                  </a:rPr>
                  <a:t>36</a:t>
                </a:r>
                <a:r>
                  <a:rPr lang="en-US" dirty="0">
                    <a:latin typeface="Cambria Math" panose="02040503050406030204" pitchFamily="18" charset="0"/>
                    <a:ea typeface="Cambria Math" panose="02040503050406030204" pitchFamily="18" charset="0"/>
                  </a:rPr>
                  <a:t>°=108° ∠2=2x°=2</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IN" dirty="0">
                    <a:latin typeface="Cambria Math" panose="02040503050406030204" pitchFamily="18" charset="0"/>
                    <a:ea typeface="Cambria Math" panose="02040503050406030204" pitchFamily="18" charset="0"/>
                  </a:rPr>
                  <a:t>36</a:t>
                </a:r>
                <a:r>
                  <a:rPr lang="en-US" dirty="0">
                    <a:latin typeface="Cambria Math" panose="02040503050406030204" pitchFamily="18" charset="0"/>
                    <a:ea typeface="Cambria Math" panose="02040503050406030204" pitchFamily="18" charset="0"/>
                  </a:rPr>
                  <a:t>°=72°. ∠3=∠2 &amp; ∠4=∠1 (vertically opposite angles) ⇒ ∠3 =72 ° &amp; ∠4=108°</a:t>
                </a:r>
              </a:p>
              <a:p>
                <a:pPr marL="0" indent="0">
                  <a:buNone/>
                </a:pPr>
                <a:r>
                  <a:rPr lang="en-US" dirty="0">
                    <a:latin typeface="Cambria Math" panose="02040503050406030204" pitchFamily="18" charset="0"/>
                    <a:ea typeface="Cambria Math" panose="02040503050406030204" pitchFamily="18" charset="0"/>
                  </a:rPr>
                  <a:t>∠5=∠1 &amp; ∠8=∠2 (corresponding angles) ∠5 =108° &amp; ∠8=72°.</a:t>
                </a:r>
              </a:p>
              <a:p>
                <a:pPr marL="0" indent="0">
                  <a:buNone/>
                </a:pPr>
                <a:r>
                  <a:rPr lang="en-US" dirty="0">
                    <a:latin typeface="Cambria Math" panose="02040503050406030204" pitchFamily="18" charset="0"/>
                    <a:ea typeface="Cambria Math" panose="02040503050406030204" pitchFamily="18" charset="0"/>
                  </a:rPr>
                  <a:t>∠6=∠8 &amp; ∠7=∠5 (vertically opposite angles)  </a:t>
                </a:r>
              </a:p>
              <a:p>
                <a:pPr marL="0" indent="0">
                  <a:buNone/>
                </a:pPr>
                <a:r>
                  <a:rPr lang="en-US" dirty="0">
                    <a:latin typeface="Cambria Math" panose="02040503050406030204" pitchFamily="18" charset="0"/>
                    <a:ea typeface="Cambria Math" panose="02040503050406030204" pitchFamily="18" charset="0"/>
                  </a:rPr>
                  <a:t>∠7 =108° &amp; ∠6=72°.</a:t>
                </a:r>
              </a:p>
              <a:p>
                <a:pPr marL="0" indent="0">
                  <a:buNone/>
                </a:pPr>
                <a:endParaRPr lang="en-US" dirty="0">
                  <a:latin typeface="Cambria Math" panose="02040503050406030204" pitchFamily="18" charset="0"/>
                  <a:ea typeface="Cambria Math" panose="02040503050406030204" pitchFamily="18" charset="0"/>
                </a:endParaRPr>
              </a:p>
              <a:p>
                <a:pPr marL="0" indent="0">
                  <a:buNone/>
                </a:pPr>
                <a:endParaRPr lang="en-IN" dirty="0"/>
              </a:p>
            </p:txBody>
          </p:sp>
        </mc:Choice>
        <mc:Fallback>
          <p:sp>
            <p:nvSpPr>
              <p:cNvPr id="3" name="Content Placeholder 2">
                <a:extLst>
                  <a:ext uri="{FF2B5EF4-FFF2-40B4-BE49-F238E27FC236}">
                    <a16:creationId xmlns:a16="http://schemas.microsoft.com/office/drawing/2014/main" xmlns="" xmlns:a14="http://schemas.microsoft.com/office/drawing/2010/main" id="{CE5B9A32-6900-4BB8-8919-B601D39C88B9}"/>
                  </a:ext>
                </a:extLst>
              </p:cNvPr>
              <p:cNvSpPr>
                <a:spLocks noGrp="1" noRot="1" noChangeAspect="1" noMove="1" noResize="1" noEditPoints="1" noAdjustHandles="1" noChangeArrowheads="1" noChangeShapeType="1" noTextEdit="1"/>
              </p:cNvSpPr>
              <p:nvPr>
                <p:ph idx="1"/>
              </p:nvPr>
            </p:nvSpPr>
            <p:spPr>
              <a:xfrm>
                <a:off x="1232683" y="140677"/>
                <a:ext cx="10635174" cy="6717323"/>
              </a:xfrm>
              <a:blipFill>
                <a:blip r:embed="rId2"/>
                <a:stretch>
                  <a:fillRect l="-458" t="-454"/>
                </a:stretch>
              </a:blipFill>
            </p:spPr>
            <p:txBody>
              <a:bodyPr/>
              <a:lstStyle/>
              <a:p>
                <a:r>
                  <a:rPr lang="en-IN">
                    <a:noFill/>
                  </a:rPr>
                  <a:t> </a:t>
                </a:r>
              </a:p>
            </p:txBody>
          </p:sp>
        </mc:Fallback>
      </mc:AlternateContent>
      <p:pic>
        <p:nvPicPr>
          <p:cNvPr id="4" name="Picture 3">
            <a:extLst>
              <a:ext uri="{FF2B5EF4-FFF2-40B4-BE49-F238E27FC236}">
                <a16:creationId xmlns:a16="http://schemas.microsoft.com/office/drawing/2014/main" xmlns="" id="{D3F83C14-78FF-4EEE-A3E8-59080DCE7C5F}"/>
              </a:ext>
            </a:extLst>
          </p:cNvPr>
          <p:cNvPicPr>
            <a:picLocks noChangeAspect="1"/>
          </p:cNvPicPr>
          <p:nvPr/>
        </p:nvPicPr>
        <p:blipFill>
          <a:blip r:embed="rId3"/>
          <a:stretch>
            <a:fillRect/>
          </a:stretch>
        </p:blipFill>
        <p:spPr>
          <a:xfrm>
            <a:off x="7390809" y="3114539"/>
            <a:ext cx="4272486" cy="2751222"/>
          </a:xfrm>
          <a:prstGeom prst="rect">
            <a:avLst/>
          </a:prstGeom>
        </p:spPr>
      </p:pic>
      <p:sp>
        <p:nvSpPr>
          <p:cNvPr id="5" name="TextBox 4">
            <a:extLst>
              <a:ext uri="{FF2B5EF4-FFF2-40B4-BE49-F238E27FC236}">
                <a16:creationId xmlns:a16="http://schemas.microsoft.com/office/drawing/2014/main" xmlns="" id="{09F7A181-5DF4-46B6-BD6C-F68B0CF9C5AD}"/>
              </a:ext>
            </a:extLst>
          </p:cNvPr>
          <p:cNvSpPr txBox="1"/>
          <p:nvPr/>
        </p:nvSpPr>
        <p:spPr>
          <a:xfrm>
            <a:off x="7411914" y="4157087"/>
            <a:ext cx="219807" cy="369332"/>
          </a:xfrm>
          <a:prstGeom prst="rect">
            <a:avLst/>
          </a:prstGeom>
          <a:noFill/>
        </p:spPr>
        <p:txBody>
          <a:bodyPr wrap="square" rtlCol="0">
            <a:spAutoFit/>
          </a:bodyPr>
          <a:lstStyle/>
          <a:p>
            <a:r>
              <a:rPr lang="en-US" i="1" dirty="0"/>
              <a:t>l</a:t>
            </a:r>
            <a:endParaRPr lang="en-IN" i="1" dirty="0"/>
          </a:p>
        </p:txBody>
      </p:sp>
      <p:sp>
        <p:nvSpPr>
          <p:cNvPr id="6" name="TextBox 5">
            <a:extLst>
              <a:ext uri="{FF2B5EF4-FFF2-40B4-BE49-F238E27FC236}">
                <a16:creationId xmlns:a16="http://schemas.microsoft.com/office/drawing/2014/main" xmlns="" id="{753BAA7A-E002-4F6F-B7CE-418AB36FE3D0}"/>
              </a:ext>
            </a:extLst>
          </p:cNvPr>
          <p:cNvSpPr txBox="1"/>
          <p:nvPr/>
        </p:nvSpPr>
        <p:spPr>
          <a:xfrm flipH="1">
            <a:off x="7302011" y="5345723"/>
            <a:ext cx="219807" cy="369332"/>
          </a:xfrm>
          <a:prstGeom prst="rect">
            <a:avLst/>
          </a:prstGeom>
          <a:noFill/>
        </p:spPr>
        <p:txBody>
          <a:bodyPr wrap="square" rtlCol="0">
            <a:spAutoFit/>
          </a:bodyPr>
          <a:lstStyle/>
          <a:p>
            <a:r>
              <a:rPr lang="en-US" dirty="0"/>
              <a:t>m</a:t>
            </a:r>
            <a:endParaRPr lang="en-IN" dirty="0"/>
          </a:p>
        </p:txBody>
      </p:sp>
      <p:sp>
        <p:nvSpPr>
          <p:cNvPr id="8" name="TextBox 7">
            <a:extLst>
              <a:ext uri="{FF2B5EF4-FFF2-40B4-BE49-F238E27FC236}">
                <a16:creationId xmlns:a16="http://schemas.microsoft.com/office/drawing/2014/main" xmlns="" id="{EF00D22F-D4DE-40FA-9C4D-E060BFECB0F8}"/>
              </a:ext>
            </a:extLst>
          </p:cNvPr>
          <p:cNvSpPr txBox="1"/>
          <p:nvPr/>
        </p:nvSpPr>
        <p:spPr>
          <a:xfrm flipH="1">
            <a:off x="8838027" y="3824654"/>
            <a:ext cx="130127" cy="369332"/>
          </a:xfrm>
          <a:prstGeom prst="rect">
            <a:avLst/>
          </a:prstGeom>
          <a:noFill/>
        </p:spPr>
        <p:txBody>
          <a:bodyPr wrap="square" rtlCol="0">
            <a:spAutoFit/>
          </a:bodyPr>
          <a:lstStyle/>
          <a:p>
            <a:r>
              <a:rPr lang="en-US" dirty="0"/>
              <a:t>1</a:t>
            </a:r>
            <a:endParaRPr lang="en-IN" dirty="0"/>
          </a:p>
        </p:txBody>
      </p:sp>
      <p:sp>
        <p:nvSpPr>
          <p:cNvPr id="9" name="TextBox 8">
            <a:extLst>
              <a:ext uri="{FF2B5EF4-FFF2-40B4-BE49-F238E27FC236}">
                <a16:creationId xmlns:a16="http://schemas.microsoft.com/office/drawing/2014/main" xmlns="" id="{B3F90B8D-119E-438B-A3DF-45E67539C15C}"/>
              </a:ext>
            </a:extLst>
          </p:cNvPr>
          <p:cNvSpPr txBox="1"/>
          <p:nvPr/>
        </p:nvSpPr>
        <p:spPr>
          <a:xfrm>
            <a:off x="9838592" y="4077873"/>
            <a:ext cx="45719" cy="369332"/>
          </a:xfrm>
          <a:prstGeom prst="rect">
            <a:avLst/>
          </a:prstGeom>
          <a:noFill/>
        </p:spPr>
        <p:txBody>
          <a:bodyPr wrap="square" rtlCol="0">
            <a:spAutoFit/>
          </a:bodyPr>
          <a:lstStyle/>
          <a:p>
            <a:r>
              <a:rPr lang="en-US" dirty="0"/>
              <a:t>2</a:t>
            </a:r>
            <a:endParaRPr lang="en-IN" dirty="0"/>
          </a:p>
        </p:txBody>
      </p:sp>
      <p:sp>
        <p:nvSpPr>
          <p:cNvPr id="10" name="TextBox 9">
            <a:extLst>
              <a:ext uri="{FF2B5EF4-FFF2-40B4-BE49-F238E27FC236}">
                <a16:creationId xmlns:a16="http://schemas.microsoft.com/office/drawing/2014/main" xmlns="" id="{8E56EB49-06BB-455C-9FAB-9675F2A03817}"/>
              </a:ext>
            </a:extLst>
          </p:cNvPr>
          <p:cNvSpPr txBox="1"/>
          <p:nvPr/>
        </p:nvSpPr>
        <p:spPr>
          <a:xfrm flipH="1">
            <a:off x="8889020" y="4447205"/>
            <a:ext cx="158262" cy="369332"/>
          </a:xfrm>
          <a:prstGeom prst="rect">
            <a:avLst/>
          </a:prstGeom>
          <a:noFill/>
        </p:spPr>
        <p:txBody>
          <a:bodyPr wrap="square" rtlCol="0">
            <a:spAutoFit/>
          </a:bodyPr>
          <a:lstStyle/>
          <a:p>
            <a:r>
              <a:rPr lang="en-US" dirty="0"/>
              <a:t>3</a:t>
            </a:r>
            <a:endParaRPr lang="en-IN" dirty="0"/>
          </a:p>
        </p:txBody>
      </p:sp>
      <p:sp>
        <p:nvSpPr>
          <p:cNvPr id="11" name="TextBox 10">
            <a:extLst>
              <a:ext uri="{FF2B5EF4-FFF2-40B4-BE49-F238E27FC236}">
                <a16:creationId xmlns:a16="http://schemas.microsoft.com/office/drawing/2014/main" xmlns="" id="{75B60016-4DF8-459C-86B0-411AFAB6FBC1}"/>
              </a:ext>
            </a:extLst>
          </p:cNvPr>
          <p:cNvSpPr txBox="1"/>
          <p:nvPr/>
        </p:nvSpPr>
        <p:spPr>
          <a:xfrm>
            <a:off x="9861451" y="4587882"/>
            <a:ext cx="351689" cy="369332"/>
          </a:xfrm>
          <a:prstGeom prst="rect">
            <a:avLst/>
          </a:prstGeom>
          <a:noFill/>
        </p:spPr>
        <p:txBody>
          <a:bodyPr wrap="square" rtlCol="0">
            <a:spAutoFit/>
          </a:bodyPr>
          <a:lstStyle/>
          <a:p>
            <a:r>
              <a:rPr lang="en-US" dirty="0"/>
              <a:t>4</a:t>
            </a:r>
            <a:endParaRPr lang="en-IN" dirty="0"/>
          </a:p>
        </p:txBody>
      </p:sp>
      <p:sp>
        <p:nvSpPr>
          <p:cNvPr id="13" name="TextBox 12">
            <a:extLst>
              <a:ext uri="{FF2B5EF4-FFF2-40B4-BE49-F238E27FC236}">
                <a16:creationId xmlns:a16="http://schemas.microsoft.com/office/drawing/2014/main" xmlns="" id="{2324A7A9-F67A-4A8E-B0B0-2BD24434FCF8}"/>
              </a:ext>
            </a:extLst>
          </p:cNvPr>
          <p:cNvSpPr txBox="1"/>
          <p:nvPr/>
        </p:nvSpPr>
        <p:spPr>
          <a:xfrm flipH="1">
            <a:off x="8320599" y="4957214"/>
            <a:ext cx="174088" cy="369332"/>
          </a:xfrm>
          <a:prstGeom prst="rect">
            <a:avLst/>
          </a:prstGeom>
          <a:noFill/>
        </p:spPr>
        <p:txBody>
          <a:bodyPr wrap="square" rtlCol="0">
            <a:spAutoFit/>
          </a:bodyPr>
          <a:lstStyle/>
          <a:p>
            <a:r>
              <a:rPr lang="en-US" dirty="0"/>
              <a:t>5</a:t>
            </a:r>
            <a:endParaRPr lang="en-IN" dirty="0"/>
          </a:p>
        </p:txBody>
      </p:sp>
      <p:sp>
        <p:nvSpPr>
          <p:cNvPr id="14" name="TextBox 13">
            <a:extLst>
              <a:ext uri="{FF2B5EF4-FFF2-40B4-BE49-F238E27FC236}">
                <a16:creationId xmlns:a16="http://schemas.microsoft.com/office/drawing/2014/main" xmlns="" id="{CA69CE8A-5208-47F1-A469-82CD56953B26}"/>
              </a:ext>
            </a:extLst>
          </p:cNvPr>
          <p:cNvSpPr txBox="1"/>
          <p:nvPr/>
        </p:nvSpPr>
        <p:spPr>
          <a:xfrm flipH="1">
            <a:off x="9047282" y="5141880"/>
            <a:ext cx="131887" cy="369332"/>
          </a:xfrm>
          <a:prstGeom prst="rect">
            <a:avLst/>
          </a:prstGeom>
          <a:noFill/>
        </p:spPr>
        <p:txBody>
          <a:bodyPr wrap="square" rtlCol="0">
            <a:spAutoFit/>
          </a:bodyPr>
          <a:lstStyle/>
          <a:p>
            <a:r>
              <a:rPr lang="en-US" dirty="0"/>
              <a:t>8</a:t>
            </a:r>
            <a:endParaRPr lang="en-IN" dirty="0"/>
          </a:p>
        </p:txBody>
      </p:sp>
      <p:sp>
        <p:nvSpPr>
          <p:cNvPr id="15" name="TextBox 14">
            <a:extLst>
              <a:ext uri="{FF2B5EF4-FFF2-40B4-BE49-F238E27FC236}">
                <a16:creationId xmlns:a16="http://schemas.microsoft.com/office/drawing/2014/main" xmlns="" id="{66EF67C8-1109-4034-A49E-EA7C6ED334F2}"/>
              </a:ext>
            </a:extLst>
          </p:cNvPr>
          <p:cNvSpPr txBox="1"/>
          <p:nvPr/>
        </p:nvSpPr>
        <p:spPr>
          <a:xfrm>
            <a:off x="8097715" y="5424764"/>
            <a:ext cx="45719" cy="369332"/>
          </a:xfrm>
          <a:prstGeom prst="rect">
            <a:avLst/>
          </a:prstGeom>
          <a:noFill/>
        </p:spPr>
        <p:txBody>
          <a:bodyPr wrap="square" rtlCol="0">
            <a:spAutoFit/>
          </a:bodyPr>
          <a:lstStyle/>
          <a:p>
            <a:r>
              <a:rPr lang="en-US" dirty="0"/>
              <a:t>6</a:t>
            </a:r>
            <a:endParaRPr lang="en-IN" dirty="0"/>
          </a:p>
        </p:txBody>
      </p:sp>
      <p:sp>
        <p:nvSpPr>
          <p:cNvPr id="16" name="TextBox 15">
            <a:extLst>
              <a:ext uri="{FF2B5EF4-FFF2-40B4-BE49-F238E27FC236}">
                <a16:creationId xmlns:a16="http://schemas.microsoft.com/office/drawing/2014/main" xmlns="" id="{A161296E-2E0D-4D8C-908B-D6216D076B1E}"/>
              </a:ext>
            </a:extLst>
          </p:cNvPr>
          <p:cNvSpPr txBox="1"/>
          <p:nvPr/>
        </p:nvSpPr>
        <p:spPr>
          <a:xfrm>
            <a:off x="8827916" y="5530389"/>
            <a:ext cx="334106" cy="369332"/>
          </a:xfrm>
          <a:prstGeom prst="rect">
            <a:avLst/>
          </a:prstGeom>
          <a:noFill/>
        </p:spPr>
        <p:txBody>
          <a:bodyPr wrap="square" rtlCol="0">
            <a:spAutoFit/>
          </a:bodyPr>
          <a:lstStyle/>
          <a:p>
            <a:r>
              <a:rPr lang="en-US" dirty="0"/>
              <a:t>7</a:t>
            </a:r>
          </a:p>
        </p:txBody>
      </p:sp>
      <p:sp>
        <p:nvSpPr>
          <p:cNvPr id="17" name="TextBox 16">
            <a:extLst>
              <a:ext uri="{FF2B5EF4-FFF2-40B4-BE49-F238E27FC236}">
                <a16:creationId xmlns:a16="http://schemas.microsoft.com/office/drawing/2014/main" xmlns="" id="{B211B850-1D1B-4216-B2D2-EE5C336A9B41}"/>
              </a:ext>
            </a:extLst>
          </p:cNvPr>
          <p:cNvSpPr txBox="1"/>
          <p:nvPr/>
        </p:nvSpPr>
        <p:spPr>
          <a:xfrm flipH="1">
            <a:off x="9008156" y="5934314"/>
            <a:ext cx="2150601" cy="369332"/>
          </a:xfrm>
          <a:prstGeom prst="rect">
            <a:avLst/>
          </a:prstGeom>
          <a:noFill/>
        </p:spPr>
        <p:txBody>
          <a:bodyPr wrap="square" rtlCol="0">
            <a:spAutoFit/>
          </a:bodyPr>
          <a:lstStyle/>
          <a:p>
            <a:r>
              <a:rPr lang="en-US" dirty="0"/>
              <a:t>FIGURE</a:t>
            </a:r>
            <a:endParaRPr lang="en-IN" dirty="0"/>
          </a:p>
        </p:txBody>
      </p:sp>
    </p:spTree>
    <p:extLst>
      <p:ext uri="{BB962C8B-B14F-4D97-AF65-F5344CB8AC3E}">
        <p14:creationId xmlns:p14="http://schemas.microsoft.com/office/powerpoint/2010/main" xmlns="" val="576463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3CB795-F69C-43F0-AC8F-EF838E7C2BEA}"/>
              </a:ext>
            </a:extLst>
          </p:cNvPr>
          <p:cNvSpPr>
            <a:spLocks noGrp="1"/>
          </p:cNvSpPr>
          <p:nvPr>
            <p:ph type="title"/>
          </p:nvPr>
        </p:nvSpPr>
        <p:spPr>
          <a:xfrm flipV="1">
            <a:off x="838200" y="76200"/>
            <a:ext cx="45719" cy="45719"/>
          </a:xfrm>
        </p:spPr>
        <p:txBody>
          <a:bodyPr>
            <a:normAutofit fontScale="90000"/>
          </a:bodyPr>
          <a:lstStyle/>
          <a:p>
            <a:endParaRPr lang="en-IN" sz="1000" dirty="0"/>
          </a:p>
        </p:txBody>
      </p:sp>
      <p:sp>
        <p:nvSpPr>
          <p:cNvPr id="3" name="Content Placeholder 2">
            <a:extLst>
              <a:ext uri="{FF2B5EF4-FFF2-40B4-BE49-F238E27FC236}">
                <a16:creationId xmlns:a16="http://schemas.microsoft.com/office/drawing/2014/main" xmlns="" id="{322122EF-39AF-4453-B590-A58D1FF3DED8}"/>
              </a:ext>
            </a:extLst>
          </p:cNvPr>
          <p:cNvSpPr>
            <a:spLocks noGrp="1"/>
          </p:cNvSpPr>
          <p:nvPr>
            <p:ph idx="1"/>
          </p:nvPr>
        </p:nvSpPr>
        <p:spPr>
          <a:xfrm>
            <a:off x="838200" y="180975"/>
            <a:ext cx="10515600" cy="6572250"/>
          </a:xfrm>
        </p:spPr>
        <p:txBody>
          <a:bodyPr/>
          <a:lstStyle/>
          <a:p>
            <a:r>
              <a:rPr lang="en-US" sz="2400" dirty="0"/>
              <a:t>Theorem 3: If a transversal intersects two parallel lines, then each pair of interior angles on the same side of the transversal is supplementary.</a:t>
            </a:r>
          </a:p>
          <a:p>
            <a:r>
              <a:rPr lang="en-US" sz="2400" dirty="0"/>
              <a:t>To Prove: </a:t>
            </a:r>
            <a:r>
              <a:rPr lang="en-US" sz="2400" dirty="0">
                <a:latin typeface="Cambria Math" panose="02040503050406030204" pitchFamily="18" charset="0"/>
                <a:ea typeface="Cambria Math" panose="02040503050406030204" pitchFamily="18" charset="0"/>
              </a:rPr>
              <a:t>∠BQR + ∠DRQ = 180°</a:t>
            </a:r>
          </a:p>
          <a:p>
            <a:pPr marL="0" indent="0">
              <a:buNone/>
            </a:pPr>
            <a:r>
              <a:rPr lang="en-US" sz="2400" dirty="0">
                <a:latin typeface="Cambria Math" panose="02040503050406030204" pitchFamily="18" charset="0"/>
                <a:ea typeface="Cambria Math" panose="02040503050406030204" pitchFamily="18" charset="0"/>
              </a:rPr>
              <a:t>   and ∠AQR + ∠CRQ = 180°.</a:t>
            </a:r>
          </a:p>
          <a:p>
            <a:pPr marL="0" indent="0">
              <a:buNone/>
            </a:pPr>
            <a:endParaRPr lang="en-US" sz="2400" dirty="0"/>
          </a:p>
          <a:p>
            <a:pPr marL="0" indent="0">
              <a:buNone/>
            </a:pPr>
            <a:r>
              <a:rPr lang="en-US" dirty="0"/>
              <a:t> </a:t>
            </a:r>
            <a:endParaRPr lang="en-IN" dirty="0"/>
          </a:p>
        </p:txBody>
      </p:sp>
      <p:pic>
        <p:nvPicPr>
          <p:cNvPr id="5" name="Picture 4">
            <a:extLst>
              <a:ext uri="{FF2B5EF4-FFF2-40B4-BE49-F238E27FC236}">
                <a16:creationId xmlns:a16="http://schemas.microsoft.com/office/drawing/2014/main" xmlns="" id="{26FD42EB-7DBF-4E11-9940-1D5BC8C14B5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72275" y="1403492"/>
            <a:ext cx="3810000" cy="3503839"/>
          </a:xfrm>
          <a:prstGeom prst="rect">
            <a:avLst/>
          </a:prstGeom>
        </p:spPr>
      </p:pic>
      <p:sp>
        <p:nvSpPr>
          <p:cNvPr id="7" name="TextBox 6">
            <a:extLst>
              <a:ext uri="{FF2B5EF4-FFF2-40B4-BE49-F238E27FC236}">
                <a16:creationId xmlns:a16="http://schemas.microsoft.com/office/drawing/2014/main" xmlns="" id="{690924D4-CC19-4E8A-A5EB-C59721906982}"/>
              </a:ext>
            </a:extLst>
          </p:cNvPr>
          <p:cNvSpPr txBox="1"/>
          <p:nvPr/>
        </p:nvSpPr>
        <p:spPr>
          <a:xfrm>
            <a:off x="975945" y="3200400"/>
            <a:ext cx="5796329" cy="3108543"/>
          </a:xfrm>
          <a:prstGeom prst="rect">
            <a:avLst/>
          </a:prstGeom>
          <a:noFill/>
        </p:spPr>
        <p:txBody>
          <a:bodyPr wrap="square" rtlCol="0">
            <a:spAutoFit/>
          </a:bodyPr>
          <a:lstStyle/>
          <a:p>
            <a:r>
              <a:rPr lang="en-US" sz="2400" dirty="0">
                <a:latin typeface="Cambria Math" panose="02040503050406030204" pitchFamily="18" charset="0"/>
                <a:ea typeface="Cambria Math" panose="02040503050406030204" pitchFamily="18" charset="0"/>
              </a:rPr>
              <a:t>∠BQR = ∠CRQ … (i)Alternate Interior Angles</a:t>
            </a:r>
          </a:p>
          <a:p>
            <a:r>
              <a:rPr lang="en-US" sz="2400" dirty="0">
                <a:latin typeface="Cambria Math" panose="02040503050406030204" pitchFamily="18" charset="0"/>
                <a:ea typeface="Cambria Math" panose="02040503050406030204" pitchFamily="18" charset="0"/>
              </a:rPr>
              <a:t>∠CRQ + ∠DRQ = 180° …(ii) Linear Pair</a:t>
            </a:r>
          </a:p>
          <a:p>
            <a:r>
              <a:rPr lang="en-US" sz="2400" dirty="0">
                <a:latin typeface="Cambria Math" panose="02040503050406030204" pitchFamily="18" charset="0"/>
                <a:ea typeface="Cambria Math" panose="02040503050406030204" pitchFamily="18" charset="0"/>
              </a:rPr>
              <a:t>∠BQR+ ∠DRQ = 180°…From (i)</a:t>
            </a:r>
          </a:p>
          <a:p>
            <a:r>
              <a:rPr lang="en-US" sz="2400" dirty="0">
                <a:latin typeface="Cambria Math" panose="02040503050406030204" pitchFamily="18" charset="0"/>
                <a:ea typeface="Cambria Math" panose="02040503050406030204" pitchFamily="18" charset="0"/>
              </a:rPr>
              <a:t>So, ∠BQR+ ∠DRQ = 180°</a:t>
            </a:r>
          </a:p>
          <a:p>
            <a:r>
              <a:rPr lang="en-US" sz="2400" dirty="0">
                <a:latin typeface="Cambria Math" panose="02040503050406030204" pitchFamily="18" charset="0"/>
                <a:ea typeface="Cambria Math" panose="02040503050406030204" pitchFamily="18" charset="0"/>
              </a:rPr>
              <a:t>Similarly ∠AQR + ∠CRQ = 180°</a:t>
            </a:r>
          </a:p>
          <a:p>
            <a:r>
              <a:rPr lang="en-US" sz="2400" dirty="0">
                <a:latin typeface="Cambria Math" panose="02040503050406030204" pitchFamily="18" charset="0"/>
                <a:ea typeface="Cambria Math" panose="02040503050406030204" pitchFamily="18" charset="0"/>
              </a:rPr>
              <a:t>Hence </a:t>
            </a:r>
            <a:r>
              <a:rPr lang="en-US" sz="2400" b="1" dirty="0">
                <a:latin typeface="Cambria Math" panose="02040503050406030204" pitchFamily="18" charset="0"/>
                <a:ea typeface="Cambria Math" panose="02040503050406030204" pitchFamily="18" charset="0"/>
              </a:rPr>
              <a:t>Proved</a:t>
            </a:r>
            <a:r>
              <a:rPr lang="en-US" sz="2400" dirty="0">
                <a:latin typeface="Cambria Math" panose="02040503050406030204" pitchFamily="18" charset="0"/>
                <a:ea typeface="Cambria Math" panose="02040503050406030204" pitchFamily="18" charset="0"/>
              </a:rPr>
              <a:t>.</a:t>
            </a:r>
          </a:p>
          <a:p>
            <a:endParaRPr lang="en-IN" sz="2800" dirty="0"/>
          </a:p>
        </p:txBody>
      </p:sp>
    </p:spTree>
    <p:extLst>
      <p:ext uri="{BB962C8B-B14F-4D97-AF65-F5344CB8AC3E}">
        <p14:creationId xmlns:p14="http://schemas.microsoft.com/office/powerpoint/2010/main" xmlns="" val="1384248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6DF6F6-0852-4ED2-97DD-1D61B5F7599F}"/>
              </a:ext>
            </a:extLst>
          </p:cNvPr>
          <p:cNvSpPr>
            <a:spLocks noGrp="1"/>
          </p:cNvSpPr>
          <p:nvPr>
            <p:ph type="title"/>
          </p:nvPr>
        </p:nvSpPr>
        <p:spPr>
          <a:xfrm>
            <a:off x="2589212" y="26233"/>
            <a:ext cx="8911687" cy="1280890"/>
          </a:xfrm>
        </p:spPr>
        <p:txBody>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Learning Objectives..</a:t>
            </a:r>
            <a:b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IN" dirty="0"/>
          </a:p>
        </p:txBody>
      </p:sp>
      <p:sp>
        <p:nvSpPr>
          <p:cNvPr id="3" name="Content Placeholder 2">
            <a:extLst>
              <a:ext uri="{FF2B5EF4-FFF2-40B4-BE49-F238E27FC236}">
                <a16:creationId xmlns:a16="http://schemas.microsoft.com/office/drawing/2014/main" xmlns="" id="{7D7A7A03-0806-4BAE-945C-871B992903D2}"/>
              </a:ext>
            </a:extLst>
          </p:cNvPr>
          <p:cNvSpPr>
            <a:spLocks noGrp="1"/>
          </p:cNvSpPr>
          <p:nvPr>
            <p:ph idx="1"/>
          </p:nvPr>
        </p:nvSpPr>
        <p:spPr>
          <a:xfrm>
            <a:off x="2589212" y="1037492"/>
            <a:ext cx="8915400" cy="5715000"/>
          </a:xfrm>
        </p:spPr>
        <p:txBody>
          <a:bodyPr>
            <a:normAutofit/>
          </a:bodyPr>
          <a:lstStyle/>
          <a:p>
            <a:r>
              <a:rPr lang="en-US" sz="2400" dirty="0"/>
              <a:t>Students will learn various types of lines and angles and be able to recognize them in the natural world.</a:t>
            </a:r>
          </a:p>
          <a:p>
            <a:r>
              <a:rPr lang="en-US" sz="2400" dirty="0" err="1"/>
              <a:t>Recognise</a:t>
            </a:r>
            <a:r>
              <a:rPr lang="en-US" sz="2400" dirty="0"/>
              <a:t> and define lines, line segments and rays and identify obtuse, acute and right angles.</a:t>
            </a:r>
          </a:p>
          <a:p>
            <a:r>
              <a:rPr lang="en-US" sz="2400" dirty="0"/>
              <a:t>Understand parallel and perpendicular lines.</a:t>
            </a:r>
          </a:p>
          <a:p>
            <a:r>
              <a:rPr lang="en-US" sz="2400" dirty="0"/>
              <a:t>Understand various key concepts such as Linear Pair, Vertically opposite angles, Adjacent angles, Corresponding angles, Co-interior angles, Alternate angles and so on.</a:t>
            </a:r>
          </a:p>
        </p:txBody>
      </p:sp>
    </p:spTree>
    <p:extLst>
      <p:ext uri="{BB962C8B-B14F-4D97-AF65-F5344CB8AC3E}">
        <p14:creationId xmlns:p14="http://schemas.microsoft.com/office/powerpoint/2010/main" xmlns="" val="3990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8710A0-4F4A-49FB-9D5B-CE6533C50D9F}"/>
              </a:ext>
            </a:extLst>
          </p:cNvPr>
          <p:cNvSpPr>
            <a:spLocks noGrp="1"/>
          </p:cNvSpPr>
          <p:nvPr>
            <p:ph type="title"/>
          </p:nvPr>
        </p:nvSpPr>
        <p:spPr>
          <a:xfrm flipH="1">
            <a:off x="792481" y="0"/>
            <a:ext cx="45719" cy="66675"/>
          </a:xfrm>
        </p:spPr>
        <p:txBody>
          <a:bodyPr>
            <a:noAutofit/>
          </a:bodyPr>
          <a:lstStyle/>
          <a:p>
            <a:endParaRPr lang="en-IN" sz="100" dirty="0"/>
          </a:p>
        </p:txBody>
      </p:sp>
      <p:sp>
        <p:nvSpPr>
          <p:cNvPr id="3" name="Content Placeholder 2">
            <a:extLst>
              <a:ext uri="{FF2B5EF4-FFF2-40B4-BE49-F238E27FC236}">
                <a16:creationId xmlns:a16="http://schemas.microsoft.com/office/drawing/2014/main" xmlns="" id="{6A2AAD64-6100-4530-B991-2F980F137620}"/>
              </a:ext>
            </a:extLst>
          </p:cNvPr>
          <p:cNvSpPr>
            <a:spLocks noGrp="1"/>
          </p:cNvSpPr>
          <p:nvPr>
            <p:ph idx="1"/>
          </p:nvPr>
        </p:nvSpPr>
        <p:spPr>
          <a:xfrm>
            <a:off x="838199" y="175847"/>
            <a:ext cx="10334625" cy="6682152"/>
          </a:xfrm>
        </p:spPr>
        <p:txBody>
          <a:bodyPr>
            <a:normAutofit/>
          </a:bodyPr>
          <a:lstStyle/>
          <a:p>
            <a:r>
              <a:rPr lang="en-US" sz="2400" dirty="0"/>
              <a:t>Theorem 4: Lines which are parallel to the same line are parallel to each other.</a:t>
            </a:r>
          </a:p>
          <a:p>
            <a:r>
              <a:rPr lang="en-US" sz="2400" dirty="0"/>
              <a:t>To prove: Line </a:t>
            </a:r>
            <a:r>
              <a:rPr lang="en-US" sz="2400" dirty="0">
                <a:latin typeface="Cambria Math" panose="02040503050406030204" pitchFamily="18" charset="0"/>
                <a:ea typeface="Cambria Math" panose="02040503050406030204" pitchFamily="18" charset="0"/>
              </a:rPr>
              <a:t>m ‖ Line n</a:t>
            </a:r>
          </a:p>
          <a:p>
            <a:r>
              <a:rPr lang="en-US" sz="2400" dirty="0"/>
              <a:t>Given: l || m and l || n;</a:t>
            </a:r>
            <a:endParaRPr lang="en-IN" sz="2400" dirty="0"/>
          </a:p>
        </p:txBody>
      </p:sp>
      <p:pic>
        <p:nvPicPr>
          <p:cNvPr id="5" name="Picture 4">
            <a:extLst>
              <a:ext uri="{FF2B5EF4-FFF2-40B4-BE49-F238E27FC236}">
                <a16:creationId xmlns:a16="http://schemas.microsoft.com/office/drawing/2014/main" xmlns="" id="{B08842B7-3579-4974-90A8-6648FFC7DD1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29387" y="990600"/>
            <a:ext cx="3748088" cy="3413152"/>
          </a:xfrm>
          <a:prstGeom prst="rect">
            <a:avLst/>
          </a:prstGeom>
        </p:spPr>
      </p:pic>
      <p:sp>
        <p:nvSpPr>
          <p:cNvPr id="6" name="TextBox 5">
            <a:extLst>
              <a:ext uri="{FF2B5EF4-FFF2-40B4-BE49-F238E27FC236}">
                <a16:creationId xmlns:a16="http://schemas.microsoft.com/office/drawing/2014/main" xmlns="" id="{1B621C06-36FA-4192-AA7F-476CE2F6B955}"/>
              </a:ext>
            </a:extLst>
          </p:cNvPr>
          <p:cNvSpPr txBox="1"/>
          <p:nvPr/>
        </p:nvSpPr>
        <p:spPr>
          <a:xfrm flipH="1">
            <a:off x="931984" y="2286000"/>
            <a:ext cx="5597400" cy="2954655"/>
          </a:xfrm>
          <a:prstGeom prst="rect">
            <a:avLst/>
          </a:prstGeom>
          <a:noFill/>
        </p:spPr>
        <p:txBody>
          <a:bodyPr wrap="square" rtlCol="0">
            <a:spAutoFit/>
          </a:bodyPr>
          <a:lstStyle/>
          <a:p>
            <a:r>
              <a:rPr lang="en-US" sz="2400" dirty="0">
                <a:latin typeface="Cambria Math" panose="02040503050406030204" pitchFamily="18" charset="0"/>
                <a:ea typeface="Cambria Math" panose="02040503050406030204" pitchFamily="18" charset="0"/>
              </a:rPr>
              <a:t>∠1 = ∠2 …(i) (corresponding angles)</a:t>
            </a:r>
          </a:p>
          <a:p>
            <a:r>
              <a:rPr lang="en-US" sz="2400" dirty="0">
                <a:latin typeface="Cambria Math" panose="02040503050406030204" pitchFamily="18" charset="0"/>
                <a:ea typeface="Cambria Math" panose="02040503050406030204" pitchFamily="18" charset="0"/>
              </a:rPr>
              <a:t>∠1 = ∠3 …(ii) (corresponding angles)</a:t>
            </a:r>
          </a:p>
          <a:p>
            <a:r>
              <a:rPr lang="en-US" sz="2400" dirty="0">
                <a:latin typeface="Cambria Math" panose="02040503050406030204" pitchFamily="18" charset="0"/>
                <a:ea typeface="Cambria Math" panose="02040503050406030204" pitchFamily="18" charset="0"/>
              </a:rPr>
              <a:t>So, ∠2 = ∠3 (From (i) &amp; (ii))</a:t>
            </a:r>
          </a:p>
          <a:p>
            <a:r>
              <a:rPr lang="en-US" sz="2400" dirty="0">
                <a:latin typeface="Cambria Math" panose="02040503050406030204" pitchFamily="18" charset="0"/>
                <a:ea typeface="Cambria Math" panose="02040503050406030204" pitchFamily="18" charset="0"/>
              </a:rPr>
              <a:t>But ∠2 &amp; ∠3 are corresponding angles and they are equal.</a:t>
            </a:r>
          </a:p>
          <a:p>
            <a:r>
              <a:rPr lang="en-US" sz="2400" dirty="0">
                <a:latin typeface="Cambria Math" panose="02040503050406030204" pitchFamily="18" charset="0"/>
                <a:ea typeface="Cambria Math" panose="02040503050406030204" pitchFamily="18" charset="0"/>
              </a:rPr>
              <a:t>Therefore, </a:t>
            </a:r>
            <a:r>
              <a:rPr lang="en-US" sz="2400" dirty="0"/>
              <a:t>Line </a:t>
            </a:r>
            <a:r>
              <a:rPr lang="en-US" sz="2400" dirty="0">
                <a:latin typeface="Cambria Math" panose="02040503050406030204" pitchFamily="18" charset="0"/>
                <a:ea typeface="Cambria Math" panose="02040503050406030204" pitchFamily="18" charset="0"/>
              </a:rPr>
              <a:t>m ‖ Line n.</a:t>
            </a:r>
          </a:p>
          <a:p>
            <a:r>
              <a:rPr lang="en-US" sz="2400" dirty="0">
                <a:latin typeface="Cambria Math" panose="02040503050406030204" pitchFamily="18" charset="0"/>
                <a:ea typeface="Cambria Math" panose="02040503050406030204" pitchFamily="18" charset="0"/>
              </a:rPr>
              <a:t>Hence </a:t>
            </a:r>
            <a:r>
              <a:rPr lang="en-US" sz="2400" b="1" dirty="0">
                <a:latin typeface="Cambria Math" panose="02040503050406030204" pitchFamily="18" charset="0"/>
                <a:ea typeface="Cambria Math" panose="02040503050406030204" pitchFamily="18" charset="0"/>
              </a:rPr>
              <a:t>Proved.</a:t>
            </a:r>
            <a:endParaRPr lang="en-US" sz="2400" dirty="0">
              <a:latin typeface="Cambria Math" panose="02040503050406030204" pitchFamily="18" charset="0"/>
              <a:ea typeface="Cambria Math" panose="02040503050406030204" pitchFamily="18" charset="0"/>
            </a:endParaRPr>
          </a:p>
          <a:p>
            <a:endParaRPr lang="en-IN" dirty="0"/>
          </a:p>
        </p:txBody>
      </p:sp>
    </p:spTree>
    <p:extLst>
      <p:ext uri="{BB962C8B-B14F-4D97-AF65-F5344CB8AC3E}">
        <p14:creationId xmlns:p14="http://schemas.microsoft.com/office/powerpoint/2010/main" xmlns="" val="1173450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EC4DAE-B992-4CD7-8C06-4CA65C7BD12F}"/>
              </a:ext>
            </a:extLst>
          </p:cNvPr>
          <p:cNvSpPr>
            <a:spLocks noGrp="1"/>
          </p:cNvSpPr>
          <p:nvPr>
            <p:ph type="title"/>
          </p:nvPr>
        </p:nvSpPr>
        <p:spPr>
          <a:xfrm flipH="1">
            <a:off x="1073018" y="0"/>
            <a:ext cx="83977" cy="45719"/>
          </a:xfrm>
        </p:spPr>
        <p:txBody>
          <a:bodyPr>
            <a:normAutofit fontScale="90000"/>
          </a:bodyPr>
          <a:lstStyle/>
          <a:p>
            <a:endParaRPr lang="en-IN" sz="100" dirty="0"/>
          </a:p>
        </p:txBody>
      </p:sp>
      <p:sp>
        <p:nvSpPr>
          <p:cNvPr id="3" name="Content Placeholder 2">
            <a:extLst>
              <a:ext uri="{FF2B5EF4-FFF2-40B4-BE49-F238E27FC236}">
                <a16:creationId xmlns:a16="http://schemas.microsoft.com/office/drawing/2014/main" xmlns="" id="{9B6E648E-08F7-4D90-8427-3F39C72B8489}"/>
              </a:ext>
            </a:extLst>
          </p:cNvPr>
          <p:cNvSpPr>
            <a:spLocks noGrp="1"/>
          </p:cNvSpPr>
          <p:nvPr>
            <p:ph idx="1"/>
          </p:nvPr>
        </p:nvSpPr>
        <p:spPr>
          <a:xfrm>
            <a:off x="914400" y="204339"/>
            <a:ext cx="10439400" cy="5972624"/>
          </a:xfrm>
        </p:spPr>
        <p:txBody>
          <a:bodyPr/>
          <a:lstStyle/>
          <a:p>
            <a:r>
              <a:rPr lang="en-US" sz="2400" dirty="0"/>
              <a:t>Theorem 5:  The sum of the angles of a triangle is 180°.</a:t>
            </a:r>
          </a:p>
          <a:p>
            <a:r>
              <a:rPr lang="en-US" sz="2400" dirty="0"/>
              <a:t>To prove: </a:t>
            </a:r>
            <a:r>
              <a:rPr lang="en-US" sz="2400" dirty="0">
                <a:latin typeface="Cambria Math" panose="02040503050406030204" pitchFamily="18" charset="0"/>
                <a:ea typeface="Cambria Math" panose="02040503050406030204" pitchFamily="18" charset="0"/>
              </a:rPr>
              <a:t>∠1+ ∠2+ ∠3=180°</a:t>
            </a:r>
          </a:p>
          <a:p>
            <a:r>
              <a:rPr lang="en-US" sz="2400" dirty="0">
                <a:latin typeface="Cambria Math" panose="02040503050406030204" pitchFamily="18" charset="0"/>
                <a:ea typeface="Cambria Math" panose="02040503050406030204" pitchFamily="18" charset="0"/>
              </a:rPr>
              <a:t>Given: AY || XZ and XY,ZY are the transversals.</a:t>
            </a:r>
            <a:endParaRPr lang="en-US" sz="2400" dirty="0"/>
          </a:p>
          <a:p>
            <a:pPr marL="0" indent="0">
              <a:buNone/>
            </a:pPr>
            <a:endParaRPr lang="en-IN" dirty="0"/>
          </a:p>
        </p:txBody>
      </p:sp>
      <p:sp>
        <p:nvSpPr>
          <p:cNvPr id="6" name="TextBox 5">
            <a:extLst>
              <a:ext uri="{FF2B5EF4-FFF2-40B4-BE49-F238E27FC236}">
                <a16:creationId xmlns:a16="http://schemas.microsoft.com/office/drawing/2014/main" xmlns="" id="{3BCC3249-7999-473D-9F48-B1E52C714DA4}"/>
              </a:ext>
            </a:extLst>
          </p:cNvPr>
          <p:cNvSpPr txBox="1"/>
          <p:nvPr/>
        </p:nvSpPr>
        <p:spPr>
          <a:xfrm flipV="1">
            <a:off x="606490" y="2067503"/>
            <a:ext cx="6288832" cy="535738"/>
          </a:xfrm>
          <a:prstGeom prst="rect">
            <a:avLst/>
          </a:prstGeom>
          <a:noFill/>
        </p:spPr>
        <p:txBody>
          <a:bodyPr wrap="square" rtlCol="0">
            <a:spAutoFit/>
          </a:bodyPr>
          <a:lstStyle/>
          <a:p>
            <a:endParaRPr lang="en-IN" dirty="0"/>
          </a:p>
        </p:txBody>
      </p:sp>
      <p:pic>
        <p:nvPicPr>
          <p:cNvPr id="8" name="Picture 7">
            <a:extLst>
              <a:ext uri="{FF2B5EF4-FFF2-40B4-BE49-F238E27FC236}">
                <a16:creationId xmlns:a16="http://schemas.microsoft.com/office/drawing/2014/main" xmlns="" id="{D11017E7-91A5-4CCE-892B-92AFC0A5525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13780" y="1268381"/>
            <a:ext cx="3391288" cy="2249260"/>
          </a:xfrm>
          <a:prstGeom prst="rect">
            <a:avLst/>
          </a:prstGeom>
        </p:spPr>
      </p:pic>
      <p:sp>
        <p:nvSpPr>
          <p:cNvPr id="9" name="TextBox 8">
            <a:extLst>
              <a:ext uri="{FF2B5EF4-FFF2-40B4-BE49-F238E27FC236}">
                <a16:creationId xmlns:a16="http://schemas.microsoft.com/office/drawing/2014/main" xmlns="" id="{99824095-3E16-4945-8FA4-803DF55AACE8}"/>
              </a:ext>
            </a:extLst>
          </p:cNvPr>
          <p:cNvSpPr txBox="1"/>
          <p:nvPr/>
        </p:nvSpPr>
        <p:spPr>
          <a:xfrm>
            <a:off x="914400" y="2027138"/>
            <a:ext cx="6941976" cy="3416320"/>
          </a:xfrm>
          <a:prstGeom prst="rect">
            <a:avLst/>
          </a:prstGeom>
          <a:noFill/>
        </p:spPr>
        <p:txBody>
          <a:bodyPr wrap="square" rtlCol="0">
            <a:spAutoFit/>
          </a:bodyPr>
          <a:lstStyle/>
          <a:p>
            <a:r>
              <a:rPr lang="en-US" sz="2400" dirty="0"/>
              <a:t>AY is a line. Therefore, </a:t>
            </a:r>
          </a:p>
          <a:p>
            <a:r>
              <a:rPr lang="en-US" sz="2400" dirty="0">
                <a:latin typeface="Cambria Math" panose="02040503050406030204" pitchFamily="18" charset="0"/>
                <a:ea typeface="Cambria Math" panose="02040503050406030204" pitchFamily="18" charset="0"/>
              </a:rPr>
              <a:t>∠4+ ∠1+ ∠5=180°…(i)</a:t>
            </a:r>
          </a:p>
          <a:p>
            <a:r>
              <a:rPr lang="en-US" sz="2400" dirty="0">
                <a:latin typeface="Cambria Math" panose="02040503050406030204" pitchFamily="18" charset="0"/>
                <a:ea typeface="Cambria Math" panose="02040503050406030204" pitchFamily="18" charset="0"/>
              </a:rPr>
              <a:t>But AY ‖</a:t>
            </a:r>
            <a:r>
              <a:rPr lang="en-US" sz="2400" dirty="0"/>
              <a:t> XZ and YX, YZ are transversals. </a:t>
            </a:r>
          </a:p>
          <a:p>
            <a:r>
              <a:rPr lang="en-US" sz="2400" dirty="0"/>
              <a:t>So, </a:t>
            </a:r>
            <a:r>
              <a:rPr lang="en-US" sz="2400" dirty="0">
                <a:latin typeface="Cambria Math" panose="02040503050406030204" pitchFamily="18" charset="0"/>
                <a:ea typeface="Cambria Math" panose="02040503050406030204" pitchFamily="18" charset="0"/>
              </a:rPr>
              <a:t>∠4 = ∠2 &amp; ∠5 = ∠3..(ii) Alternate interior Angles</a:t>
            </a:r>
          </a:p>
          <a:p>
            <a:r>
              <a:rPr lang="en-US" sz="2400" dirty="0">
                <a:latin typeface="Cambria Math" panose="02040503050406030204" pitchFamily="18" charset="0"/>
                <a:ea typeface="Cambria Math" panose="02040503050406030204" pitchFamily="18" charset="0"/>
              </a:rPr>
              <a:t>Substituting ∠4 &amp; ∠5, we get: </a:t>
            </a:r>
          </a:p>
          <a:p>
            <a:r>
              <a:rPr lang="en-US" sz="2400" dirty="0">
                <a:latin typeface="Cambria Math" panose="02040503050406030204" pitchFamily="18" charset="0"/>
                <a:ea typeface="Cambria Math" panose="02040503050406030204" pitchFamily="18" charset="0"/>
              </a:rPr>
              <a:t>∠2+ ∠1+ ∠3=180°</a:t>
            </a:r>
          </a:p>
          <a:p>
            <a:r>
              <a:rPr lang="en-US" sz="2400" dirty="0">
                <a:latin typeface="Cambria Math" panose="02040503050406030204" pitchFamily="18" charset="0"/>
                <a:ea typeface="Cambria Math" panose="02040503050406030204" pitchFamily="18" charset="0"/>
              </a:rPr>
              <a:t>So, ∠1+ ∠2+ ∠3=180°</a:t>
            </a:r>
          </a:p>
          <a:p>
            <a:r>
              <a:rPr lang="en-US" sz="2400" dirty="0">
                <a:latin typeface="Cambria Math" panose="02040503050406030204" pitchFamily="18" charset="0"/>
                <a:ea typeface="Cambria Math" panose="02040503050406030204" pitchFamily="18" charset="0"/>
              </a:rPr>
              <a:t>Hence </a:t>
            </a:r>
            <a:r>
              <a:rPr lang="en-US" sz="2400" b="1" dirty="0">
                <a:latin typeface="Cambria Math" panose="02040503050406030204" pitchFamily="18" charset="0"/>
                <a:ea typeface="Cambria Math" panose="02040503050406030204" pitchFamily="18" charset="0"/>
              </a:rPr>
              <a:t>Proved</a:t>
            </a:r>
            <a:r>
              <a:rPr lang="en-US" sz="2400" dirty="0">
                <a:latin typeface="Cambria Math" panose="02040503050406030204" pitchFamily="18" charset="0"/>
                <a:ea typeface="Cambria Math" panose="02040503050406030204" pitchFamily="18" charset="0"/>
              </a:rPr>
              <a:t>.</a:t>
            </a:r>
            <a:endParaRPr lang="en-IN" sz="2400" dirty="0"/>
          </a:p>
        </p:txBody>
      </p:sp>
    </p:spTree>
    <p:extLst>
      <p:ext uri="{BB962C8B-B14F-4D97-AF65-F5344CB8AC3E}">
        <p14:creationId xmlns:p14="http://schemas.microsoft.com/office/powerpoint/2010/main" xmlns="" val="281596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F87C6-518C-46E1-BE7A-E40261F9F844}"/>
              </a:ext>
            </a:extLst>
          </p:cNvPr>
          <p:cNvSpPr>
            <a:spLocks noGrp="1"/>
          </p:cNvSpPr>
          <p:nvPr>
            <p:ph type="title"/>
          </p:nvPr>
        </p:nvSpPr>
        <p:spPr>
          <a:xfrm>
            <a:off x="209257" y="382384"/>
            <a:ext cx="45719" cy="45719"/>
          </a:xfrm>
        </p:spPr>
        <p:txBody>
          <a:bodyPr>
            <a:normAutofit fontScale="90000"/>
          </a:bodyPr>
          <a:lstStyle/>
          <a:p>
            <a:endParaRPr lang="en-IN" sz="100" dirty="0"/>
          </a:p>
        </p:txBody>
      </p:sp>
      <mc:AlternateContent xmlns:mc="http://schemas.openxmlformats.org/markup-compatibility/2006">
        <mc:Choice xmlns:a14="http://schemas.microsoft.com/office/drawing/2010/main" xmlns="" Requires="a14">
          <p:sp>
            <p:nvSpPr>
              <p:cNvPr id="3" name="Content Placeholder 2">
                <a:extLst>
                  <a:ext uri="{FF2B5EF4-FFF2-40B4-BE49-F238E27FC236}">
                    <a16:creationId xmlns:a16="http://schemas.microsoft.com/office/drawing/2014/main" id="{2FE3BA24-2D84-419A-A568-803F08411BDB}"/>
                  </a:ext>
                </a:extLst>
              </p:cNvPr>
              <p:cNvSpPr>
                <a:spLocks noGrp="1"/>
              </p:cNvSpPr>
              <p:nvPr>
                <p:ph idx="1"/>
              </p:nvPr>
            </p:nvSpPr>
            <p:spPr>
              <a:xfrm>
                <a:off x="1251678" y="501163"/>
                <a:ext cx="10178322" cy="5378430"/>
              </a:xfrm>
            </p:spPr>
            <p:txBody>
              <a:bodyPr>
                <a:normAutofit/>
              </a:bodyPr>
              <a:lstStyle/>
              <a:p>
                <a:pPr marL="0" indent="0">
                  <a:buNone/>
                </a:pPr>
                <a:r>
                  <a:rPr lang="en-US" dirty="0"/>
                  <a:t>If the internal angle bisectors of the </a:t>
                </a:r>
                <a:r>
                  <a:rPr lang="en-US" dirty="0">
                    <a:latin typeface="Cambria Math" panose="02040503050406030204" pitchFamily="18" charset="0"/>
                    <a:ea typeface="Cambria Math" panose="02040503050406030204" pitchFamily="18" charset="0"/>
                  </a:rPr>
                  <a:t>∠ABC</a:t>
                </a:r>
                <a:r>
                  <a:rPr lang="en-US" dirty="0"/>
                  <a:t/>
                </a:r>
                <a:r>
                  <a:rPr lang="en-US" dirty="0">
                    <a:latin typeface="Calibri" panose="020F0502020204030204" pitchFamily="34" charset="0"/>
                    <a:cs typeface="Calibri" panose="020F0502020204030204" pitchFamily="34" charset="0"/>
                  </a:rPr>
                  <a:t>and </a:t>
                </a:r>
                <a:r>
                  <a:rPr lang="en-US" dirty="0">
                    <a:latin typeface="Calibri" panose="020F0502020204030204" pitchFamily="34" charset="0"/>
                    <a:ea typeface="Cambria Math" panose="02040503050406030204" pitchFamily="18" charset="0"/>
                    <a:cs typeface="Calibri" panose="020F0502020204030204" pitchFamily="34" charset="0"/>
                  </a:rPr>
                  <a:t>∠BCA of the ΔABC intersect each other at point O Prove that:  </a:t>
                </a:r>
                <a:r>
                  <a:rPr lang="en-US" dirty="0">
                    <a:latin typeface="Cambria Math" panose="02040503050406030204" pitchFamily="18" charset="0"/>
                    <a:ea typeface="Cambria Math" panose="02040503050406030204" pitchFamily="18" charset="0"/>
                    <a:cs typeface="Calibri" panose="020F0502020204030204" pitchFamily="34" charset="0"/>
                  </a:rPr>
                  <a:t>∠BOC = 90°+</a:t>
                </a:r>
                <a14:m>
                  <m:oMath xmlns:m="http://schemas.openxmlformats.org/officeDocument/2006/math">
                    <m:f>
                      <m:fPr>
                        <m:ctrlPr>
                          <a:rPr lang="en-US" i="1" smtClean="0">
                            <a:latin typeface="Cambria Math" panose="02040503050406030204" pitchFamily="18" charset="0"/>
                            <a:ea typeface="Cambria Math" panose="02040503050406030204" pitchFamily="18" charset="0"/>
                            <a:cs typeface="Calibri" panose="020F0502020204030204" pitchFamily="34" charset="0"/>
                          </a:rPr>
                        </m:ctrlPr>
                      </m:fPr>
                      <m:num>
                        <m:r>
                          <a:rPr lang="en-US" b="0" i="1" smtClean="0">
                            <a:latin typeface="Cambria Math" panose="02040503050406030204" pitchFamily="18" charset="0"/>
                            <a:ea typeface="Cambria Math" panose="02040503050406030204" pitchFamily="18" charset="0"/>
                            <a:cs typeface="Calibri" panose="020F0502020204030204" pitchFamily="34" charset="0"/>
                          </a:rPr>
                          <m:t>1</m:t>
                        </m:r>
                      </m:num>
                      <m:den>
                        <m:r>
                          <a:rPr lang="en-US" b="0" i="1" smtClean="0">
                            <a:latin typeface="Cambria Math" panose="02040503050406030204" pitchFamily="18" charset="0"/>
                            <a:ea typeface="Cambria Math" panose="02040503050406030204" pitchFamily="18" charset="0"/>
                            <a:cs typeface="Calibri" panose="020F0502020204030204" pitchFamily="34" charset="0"/>
                          </a:rPr>
                          <m:t>2</m:t>
                        </m:r>
                      </m:den>
                    </m:f>
                  </m:oMath>
                </a14:m>
                <a:r>
                  <a:rPr lang="en-IN" dirty="0"/>
                  <a:t/>
                </a:r>
                <a:r>
                  <a:rPr lang="en-IN" dirty="0">
                    <a:latin typeface="Cambria Math" panose="02040503050406030204" pitchFamily="18" charset="0"/>
                    <a:ea typeface="Cambria Math" panose="02040503050406030204" pitchFamily="18" charset="0"/>
                  </a:rPr>
                  <a:t>∠A</a:t>
                </a:r>
              </a:p>
              <a:p>
                <a:pPr marL="0" indent="0">
                  <a:buNone/>
                </a:pPr>
                <a:r>
                  <a:rPr lang="en-US" dirty="0">
                    <a:latin typeface="Cambria Math" panose="02040503050406030204" pitchFamily="18" charset="0"/>
                    <a:ea typeface="Cambria Math" panose="02040503050406030204" pitchFamily="18" charset="0"/>
                  </a:rPr>
                  <a:t>S</a:t>
                </a:r>
                <a:r>
                  <a:rPr lang="en-IN" dirty="0">
                    <a:latin typeface="Cambria Math" panose="02040503050406030204" pitchFamily="18" charset="0"/>
                    <a:ea typeface="Cambria Math" panose="02040503050406030204" pitchFamily="18" charset="0"/>
                  </a:rPr>
                  <a:t>olution: In </a:t>
                </a:r>
                <a:r>
                  <a:rPr lang="en-IN" dirty="0">
                    <a:latin typeface="Cambria Math" panose="02040503050406030204" pitchFamily="18" charset="0"/>
                    <a:ea typeface="Cambria Math" panose="02040503050406030204" pitchFamily="18" charset="0"/>
                    <a:cs typeface="Calibri" panose="020F0502020204030204" pitchFamily="34" charset="0"/>
                  </a:rPr>
                  <a:t>ΔABC, </a:t>
                </a:r>
                <a:r>
                  <a:rPr lang="en-IN" dirty="0">
                    <a:latin typeface="Cambria Math" panose="02040503050406030204" pitchFamily="18" charset="0"/>
                    <a:ea typeface="Cambria Math" panose="02040503050406030204" pitchFamily="18" charset="0"/>
                  </a:rPr>
                  <a:t>∠A + ∠B + ∠C= </a:t>
                </a:r>
                <a:r>
                  <a:rPr lang="en-US" dirty="0">
                    <a:latin typeface="Cambria Math" panose="02040503050406030204" pitchFamily="18" charset="0"/>
                    <a:ea typeface="Cambria Math" panose="02040503050406030204" pitchFamily="18" charset="0"/>
                    <a:cs typeface="Calibri" panose="020F0502020204030204" pitchFamily="34" charset="0"/>
                  </a:rPr>
                  <a:t>180°.</a:t>
                </a:r>
              </a:p>
              <a:p>
                <a:pPr marL="0" indent="0">
                  <a:buNone/>
                </a:pPr>
                <a:r>
                  <a:rPr lang="en-IN" dirty="0">
                    <a:latin typeface="Cambria Math" panose="02040503050406030204" pitchFamily="18" charset="0"/>
                    <a:ea typeface="Cambria Math" panose="02040503050406030204" pitchFamily="18" charset="0"/>
                  </a:rPr>
                  <a:t>∠B + ∠C= </a:t>
                </a:r>
                <a:r>
                  <a:rPr lang="en-US" dirty="0">
                    <a:latin typeface="Cambria Math" panose="02040503050406030204" pitchFamily="18" charset="0"/>
                    <a:ea typeface="Cambria Math" panose="02040503050406030204" pitchFamily="18" charset="0"/>
                    <a:cs typeface="Calibri" panose="020F0502020204030204" pitchFamily="34" charset="0"/>
                  </a:rPr>
                  <a:t>180°</a:t>
                </a:r>
                <a14:m>
                  <m:oMath xmlns:m="http://schemas.openxmlformats.org/officeDocument/2006/math">
                    <m:r>
                      <a:rPr lang="en-US" i="1"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dirty="0">
                    <a:latin typeface="Cambria Math" panose="02040503050406030204" pitchFamily="18" charset="0"/>
                    <a:ea typeface="Cambria Math" panose="02040503050406030204" pitchFamily="18" charset="0"/>
                    <a:cs typeface="Calibri" panose="020F0502020204030204" pitchFamily="34" charset="0"/>
                  </a:rPr>
                  <a:t>A.=&gt;</a:t>
                </a:r>
                <a14:m>
                  <m:oMath xmlns:m="http://schemas.openxmlformats.org/officeDocument/2006/math">
                    <m:f>
                      <m:fPr>
                        <m:ctrlPr>
                          <a:rPr lang="en-US" i="1">
                            <a:latin typeface="Cambria Math" panose="02040503050406030204" pitchFamily="18" charset="0"/>
                            <a:ea typeface="Cambria Math" panose="02040503050406030204" pitchFamily="18" charset="0"/>
                            <a:cs typeface="Calibri" panose="020F0502020204030204" pitchFamily="34" charset="0"/>
                          </a:rPr>
                        </m:ctrlPr>
                      </m:fPr>
                      <m:num>
                        <m:r>
                          <a:rPr lang="en-US" i="1">
                            <a:latin typeface="Cambria Math" panose="02040503050406030204" pitchFamily="18" charset="0"/>
                            <a:ea typeface="Cambria Math" panose="02040503050406030204" pitchFamily="18" charset="0"/>
                            <a:cs typeface="Calibri" panose="020F0502020204030204" pitchFamily="34" charset="0"/>
                          </a:rPr>
                          <m:t>1</m:t>
                        </m:r>
                      </m:num>
                      <m:den>
                        <m:r>
                          <a:rPr lang="en-US" i="1">
                            <a:latin typeface="Cambria Math" panose="02040503050406030204" pitchFamily="18" charset="0"/>
                            <a:ea typeface="Cambria Math" panose="02040503050406030204" pitchFamily="18" charset="0"/>
                            <a:cs typeface="Calibri" panose="020F0502020204030204" pitchFamily="34" charset="0"/>
                          </a:rPr>
                          <m:t>2</m:t>
                        </m:r>
                      </m:den>
                    </m:f>
                  </m:oMath>
                </a14:m>
                <a:r>
                  <a:rPr lang="en-IN" dirty="0"/>
                  <a:t> (</a:t>
                </a:r>
                <a:r>
                  <a:rPr lang="en-IN" dirty="0">
                    <a:latin typeface="Cambria Math" panose="02040503050406030204" pitchFamily="18" charset="0"/>
                    <a:ea typeface="Cambria Math" panose="02040503050406030204" pitchFamily="18" charset="0"/>
                  </a:rPr>
                  <a:t>∠B+</a:t>
                </a:r>
                <a:r>
                  <a:rPr lang="en-US" dirty="0">
                    <a:ea typeface="Cambria Math" panose="02040503050406030204" pitchFamily="18" charset="0"/>
                    <a:cs typeface="Calibri" panose="020F0502020204030204" pitchFamily="34" charset="0"/>
                  </a:rPr>
                  <a:t/>
                </a:r>
                <a:r>
                  <a:rPr lang="en-IN" dirty="0">
                    <a:latin typeface="Cambria Math" panose="02040503050406030204" pitchFamily="18" charset="0"/>
                    <a:ea typeface="Cambria Math" panose="02040503050406030204" pitchFamily="18" charset="0"/>
                  </a:rPr>
                  <a:t>∠C)=</a:t>
                </a:r>
                <a:r>
                  <a:rPr lang="en-US" dirty="0">
                    <a:latin typeface="Cambria Math" panose="02040503050406030204" pitchFamily="18" charset="0"/>
                    <a:ea typeface="Cambria Math" panose="02040503050406030204" pitchFamily="18" charset="0"/>
                    <a:cs typeface="Calibri" panose="020F0502020204030204" pitchFamily="34" charset="0"/>
                  </a:rPr>
                  <a:t>90°</a:t>
                </a:r>
                <a14:m>
                  <m:oMath xmlns:m="http://schemas.openxmlformats.org/officeDocument/2006/math">
                    <m:r>
                      <a:rPr lang="en-US" i="1" dirty="0" smtClean="0">
                        <a:latin typeface="Cambria Math" panose="02040503050406030204" pitchFamily="18" charset="0"/>
                        <a:ea typeface="Cambria Math" panose="02040503050406030204" pitchFamily="18" charset="0"/>
                        <a:cs typeface="Calibri" panose="020F0502020204030204" pitchFamily="34" charset="0"/>
                      </a:rPr>
                      <m:t>−</m:t>
                    </m:r>
                    <m:f>
                      <m:fPr>
                        <m:ctrlPr>
                          <a:rPr lang="en-US" i="1">
                            <a:latin typeface="Cambria Math" panose="02040503050406030204" pitchFamily="18" charset="0"/>
                            <a:ea typeface="Cambria Math" panose="02040503050406030204" pitchFamily="18" charset="0"/>
                            <a:cs typeface="Calibri" panose="020F0502020204030204" pitchFamily="34" charset="0"/>
                          </a:rPr>
                        </m:ctrlPr>
                      </m:fPr>
                      <m:num>
                        <m:r>
                          <a:rPr lang="en-US" i="1">
                            <a:latin typeface="Cambria Math" panose="02040503050406030204" pitchFamily="18" charset="0"/>
                            <a:ea typeface="Cambria Math" panose="02040503050406030204" pitchFamily="18" charset="0"/>
                            <a:cs typeface="Calibri" panose="020F0502020204030204" pitchFamily="34" charset="0"/>
                          </a:rPr>
                          <m:t>1</m:t>
                        </m:r>
                      </m:num>
                      <m:den>
                        <m:r>
                          <a:rPr lang="en-US" i="1">
                            <a:latin typeface="Cambria Math" panose="02040503050406030204" pitchFamily="18" charset="0"/>
                            <a:ea typeface="Cambria Math" panose="02040503050406030204" pitchFamily="18" charset="0"/>
                            <a:cs typeface="Calibri" panose="020F0502020204030204" pitchFamily="34" charset="0"/>
                          </a:rPr>
                          <m:t>2</m:t>
                        </m:r>
                      </m:den>
                    </m:f>
                  </m:oMath>
                </a14:m>
                <a:r>
                  <a:rPr lang="en-IN" dirty="0"/>
                  <a:t/>
                </a:r>
                <a:r>
                  <a:rPr lang="en-IN" dirty="0">
                    <a:latin typeface="Cambria Math" panose="02040503050406030204" pitchFamily="18" charset="0"/>
                    <a:ea typeface="Cambria Math" panose="02040503050406030204" pitchFamily="18" charset="0"/>
                  </a:rPr>
                  <a:t>∠A. In </a:t>
                </a:r>
                <a:r>
                  <a:rPr lang="en-IN" dirty="0">
                    <a:latin typeface="Cambria Math" panose="02040503050406030204" pitchFamily="18" charset="0"/>
                    <a:ea typeface="Cambria Math" panose="02040503050406030204" pitchFamily="18" charset="0"/>
                    <a:cs typeface="Calibri" panose="020F0502020204030204" pitchFamily="34" charset="0"/>
                  </a:rPr>
                  <a:t>ΔOBC, we have </a:t>
                </a:r>
                <a:r>
                  <a:rPr lang="en-IN" dirty="0">
                    <a:latin typeface="Cambria Math" panose="02040503050406030204" pitchFamily="18" charset="0"/>
                    <a:ea typeface="Cambria Math" panose="02040503050406030204" pitchFamily="18" charset="0"/>
                  </a:rPr>
                  <a:t>∠OBC+∠OCB+∠BOC= </a:t>
                </a:r>
                <a:r>
                  <a:rPr lang="en-US" dirty="0">
                    <a:latin typeface="Cambria Math" panose="02040503050406030204" pitchFamily="18" charset="0"/>
                    <a:ea typeface="Cambria Math" panose="02040503050406030204" pitchFamily="18" charset="0"/>
                    <a:cs typeface="Calibri" panose="020F0502020204030204" pitchFamily="34" charset="0"/>
                  </a:rPr>
                  <a:t>180° or </a:t>
                </a:r>
                <a:r>
                  <a:rPr lang="en-IN" dirty="0">
                    <a:latin typeface="Cambria Math" panose="02040503050406030204" pitchFamily="18" charset="0"/>
                    <a:ea typeface="Cambria Math" panose="02040503050406030204" pitchFamily="18" charset="0"/>
                  </a:rPr>
                  <a:t>∠BOC= </a:t>
                </a:r>
                <a:r>
                  <a:rPr lang="en-US" dirty="0">
                    <a:latin typeface="Cambria Math" panose="02040503050406030204" pitchFamily="18" charset="0"/>
                    <a:ea typeface="Cambria Math" panose="02040503050406030204" pitchFamily="18" charset="0"/>
                    <a:cs typeface="Calibri" panose="020F0502020204030204" pitchFamily="34" charset="0"/>
                  </a:rPr>
                  <a:t>180°-</a:t>
                </a:r>
                <a:r>
                  <a:rPr lang="en-IN" dirty="0">
                    <a:latin typeface="Cambria Math" panose="02040503050406030204" pitchFamily="18" charset="0"/>
                    <a:ea typeface="Cambria Math" panose="02040503050406030204" pitchFamily="18" charset="0"/>
                  </a:rPr>
                  <a:t> (∠OBC + ∠OCB)</a:t>
                </a:r>
                <a:r>
                  <a:rPr lang="en-US" dirty="0">
                    <a:latin typeface="Cambria Math" panose="02040503050406030204" pitchFamily="18" charset="0"/>
                    <a:ea typeface="Cambria Math" panose="02040503050406030204" pitchFamily="18" charset="0"/>
                    <a:cs typeface="Calibri" panose="020F0502020204030204" pitchFamily="34" charset="0"/>
                  </a:rPr>
                  <a:t>=180° </a:t>
                </a:r>
                <a14:m>
                  <m:oMath xmlns:m="http://schemas.openxmlformats.org/officeDocument/2006/math">
                    <m:r>
                      <a:rPr lang="en-US" i="1"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dirty="0">
                    <a:latin typeface="Cambria Math" panose="02040503050406030204" pitchFamily="18" charset="0"/>
                    <a:ea typeface="Cambria Math" panose="02040503050406030204" pitchFamily="18" charset="0"/>
                    <a:cs typeface="Calibri" panose="020F0502020204030204" pitchFamily="34" charset="0"/>
                  </a:rPr>
                  <a:t> (90°</a:t>
                </a:r>
                <a14:m>
                  <m:oMath xmlns:m="http://schemas.openxmlformats.org/officeDocument/2006/math">
                    <m:r>
                      <a:rPr lang="en-US" i="1" dirty="0" smtClean="0">
                        <a:latin typeface="Cambria Math" panose="02040503050406030204" pitchFamily="18" charset="0"/>
                        <a:ea typeface="Cambria Math" panose="02040503050406030204" pitchFamily="18" charset="0"/>
                        <a:cs typeface="Calibri" panose="020F0502020204030204" pitchFamily="34" charset="0"/>
                      </a:rPr>
                      <m:t>−</m:t>
                    </m:r>
                    <m:f>
                      <m:fPr>
                        <m:ctrlPr>
                          <a:rPr lang="en-US" i="1">
                            <a:latin typeface="Cambria Math" panose="02040503050406030204" pitchFamily="18" charset="0"/>
                            <a:ea typeface="Cambria Math" panose="02040503050406030204" pitchFamily="18" charset="0"/>
                            <a:cs typeface="Calibri" panose="020F0502020204030204" pitchFamily="34" charset="0"/>
                          </a:rPr>
                        </m:ctrlPr>
                      </m:fPr>
                      <m:num>
                        <m:r>
                          <a:rPr lang="en-US" i="1">
                            <a:latin typeface="Cambria Math" panose="02040503050406030204" pitchFamily="18" charset="0"/>
                            <a:ea typeface="Cambria Math" panose="02040503050406030204" pitchFamily="18" charset="0"/>
                            <a:cs typeface="Calibri" panose="020F0502020204030204" pitchFamily="34" charset="0"/>
                          </a:rPr>
                          <m:t>1</m:t>
                        </m:r>
                      </m:num>
                      <m:den>
                        <m:r>
                          <a:rPr lang="en-US" i="1">
                            <a:latin typeface="Cambria Math" panose="02040503050406030204" pitchFamily="18" charset="0"/>
                            <a:ea typeface="Cambria Math" panose="02040503050406030204" pitchFamily="18" charset="0"/>
                            <a:cs typeface="Calibri" panose="020F0502020204030204" pitchFamily="34" charset="0"/>
                          </a:rPr>
                          <m:t>2</m:t>
                        </m:r>
                      </m:den>
                    </m:f>
                  </m:oMath>
                </a14:m>
                <a:r>
                  <a:rPr lang="en-IN" dirty="0"/>
                  <a:t/>
                </a:r>
                <a:r>
                  <a:rPr lang="en-IN" dirty="0">
                    <a:latin typeface="Cambria Math" panose="02040503050406030204" pitchFamily="18" charset="0"/>
                    <a:ea typeface="Cambria Math" panose="02040503050406030204" pitchFamily="18" charset="0"/>
                  </a:rPr>
                  <a:t>∠A)=&gt;</a:t>
                </a:r>
                <a:r>
                  <a:rPr lang="en-US" dirty="0">
                    <a:latin typeface="Cambria Math" panose="02040503050406030204" pitchFamily="18" charset="0"/>
                    <a:ea typeface="Cambria Math" panose="02040503050406030204" pitchFamily="18" charset="0"/>
                    <a:cs typeface="Calibri" panose="020F0502020204030204" pitchFamily="34" charset="0"/>
                  </a:rPr>
                  <a:t>180°</a:t>
                </a:r>
                <a14:m>
                  <m:oMath xmlns:m="http://schemas.openxmlformats.org/officeDocument/2006/math">
                    <m:r>
                      <a:rPr lang="en-US" i="1"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dirty="0">
                    <a:latin typeface="Cambria Math" panose="02040503050406030204" pitchFamily="18" charset="0"/>
                    <a:ea typeface="Cambria Math" panose="02040503050406030204" pitchFamily="18" charset="0"/>
                    <a:cs typeface="Calibri" panose="020F0502020204030204" pitchFamily="34" charset="0"/>
                  </a:rPr>
                  <a:t>90°+</a:t>
                </a:r>
                <a14:m>
                  <m:oMath xmlns:m="http://schemas.openxmlformats.org/officeDocument/2006/math">
                    <m:f>
                      <m:fPr>
                        <m:ctrlPr>
                          <a:rPr lang="en-US" i="1">
                            <a:latin typeface="Cambria Math" panose="02040503050406030204" pitchFamily="18" charset="0"/>
                            <a:ea typeface="Cambria Math" panose="02040503050406030204" pitchFamily="18" charset="0"/>
                            <a:cs typeface="Calibri" panose="020F0502020204030204" pitchFamily="34" charset="0"/>
                          </a:rPr>
                        </m:ctrlPr>
                      </m:fPr>
                      <m:num>
                        <m:r>
                          <a:rPr lang="en-US" i="1">
                            <a:latin typeface="Cambria Math" panose="02040503050406030204" pitchFamily="18" charset="0"/>
                            <a:ea typeface="Cambria Math" panose="02040503050406030204" pitchFamily="18" charset="0"/>
                            <a:cs typeface="Calibri" panose="020F0502020204030204" pitchFamily="34" charset="0"/>
                          </a:rPr>
                          <m:t>1</m:t>
                        </m:r>
                      </m:num>
                      <m:den>
                        <m:r>
                          <a:rPr lang="en-US" i="1">
                            <a:latin typeface="Cambria Math" panose="02040503050406030204" pitchFamily="18" charset="0"/>
                            <a:ea typeface="Cambria Math" panose="02040503050406030204" pitchFamily="18" charset="0"/>
                            <a:cs typeface="Calibri" panose="020F0502020204030204" pitchFamily="34" charset="0"/>
                          </a:rPr>
                          <m:t>2</m:t>
                        </m:r>
                      </m:den>
                    </m:f>
                  </m:oMath>
                </a14:m>
                <a:r>
                  <a:rPr lang="en-IN" dirty="0"/>
                  <a:t/>
                </a:r>
                <a:r>
                  <a:rPr lang="en-IN" dirty="0">
                    <a:latin typeface="Cambria Math" panose="02040503050406030204" pitchFamily="18" charset="0"/>
                    <a:ea typeface="Cambria Math" panose="02040503050406030204" pitchFamily="18" charset="0"/>
                  </a:rPr>
                  <a:t>∠A or </a:t>
                </a:r>
              </a:p>
              <a:p>
                <a:pPr marL="0" indent="0">
                  <a:buNone/>
                </a:pPr>
                <a:r>
                  <a:rPr lang="en-IN" dirty="0">
                    <a:latin typeface="Cambria Math" panose="02040503050406030204" pitchFamily="18" charset="0"/>
                    <a:ea typeface="Cambria Math" panose="02040503050406030204" pitchFamily="18" charset="0"/>
                  </a:rPr>
                  <a:t>∠BOC=</a:t>
                </a:r>
                <a:r>
                  <a:rPr lang="en-US" dirty="0">
                    <a:latin typeface="Cambria Math" panose="02040503050406030204" pitchFamily="18" charset="0"/>
                    <a:ea typeface="Cambria Math" panose="02040503050406030204" pitchFamily="18" charset="0"/>
                    <a:cs typeface="Calibri" panose="020F0502020204030204" pitchFamily="34" charset="0"/>
                  </a:rPr>
                  <a:t> 90°+</a:t>
                </a:r>
                <a14:m>
                  <m:oMath xmlns:m="http://schemas.openxmlformats.org/officeDocument/2006/math">
                    <m:f>
                      <m:fPr>
                        <m:ctrlPr>
                          <a:rPr lang="en-US" i="1">
                            <a:latin typeface="Cambria Math" panose="02040503050406030204" pitchFamily="18" charset="0"/>
                            <a:ea typeface="Cambria Math" panose="02040503050406030204" pitchFamily="18" charset="0"/>
                            <a:cs typeface="Calibri" panose="020F0502020204030204" pitchFamily="34" charset="0"/>
                          </a:rPr>
                        </m:ctrlPr>
                      </m:fPr>
                      <m:num>
                        <m:r>
                          <a:rPr lang="en-US" i="1">
                            <a:latin typeface="Cambria Math" panose="02040503050406030204" pitchFamily="18" charset="0"/>
                            <a:ea typeface="Cambria Math" panose="02040503050406030204" pitchFamily="18" charset="0"/>
                            <a:cs typeface="Calibri" panose="020F0502020204030204" pitchFamily="34" charset="0"/>
                          </a:rPr>
                          <m:t>1</m:t>
                        </m:r>
                      </m:num>
                      <m:den>
                        <m:r>
                          <a:rPr lang="en-US" i="1">
                            <a:latin typeface="Cambria Math" panose="02040503050406030204" pitchFamily="18" charset="0"/>
                            <a:ea typeface="Cambria Math" panose="02040503050406030204" pitchFamily="18" charset="0"/>
                            <a:cs typeface="Calibri" panose="020F0502020204030204" pitchFamily="34" charset="0"/>
                          </a:rPr>
                          <m:t>2</m:t>
                        </m:r>
                      </m:den>
                    </m:f>
                  </m:oMath>
                </a14:m>
                <a:r>
                  <a:rPr lang="en-IN" dirty="0"/>
                  <a:t/>
                </a:r>
                <a:r>
                  <a:rPr lang="en-IN" dirty="0">
                    <a:latin typeface="Cambria Math" panose="02040503050406030204" pitchFamily="18" charset="0"/>
                    <a:ea typeface="Cambria Math" panose="02040503050406030204" pitchFamily="18" charset="0"/>
                  </a:rPr>
                  <a:t>∠A </a:t>
                </a:r>
              </a:p>
              <a:p>
                <a:pPr marL="0" indent="0">
                  <a:buNone/>
                </a:pPr>
                <a:endParaRPr lang="en-IN" dirty="0">
                  <a:latin typeface="Cambria Math" panose="02040503050406030204" pitchFamily="18" charset="0"/>
                  <a:ea typeface="Cambria Math" panose="02040503050406030204" pitchFamily="18" charset="0"/>
                </a:endParaRPr>
              </a:p>
              <a:p>
                <a:pPr marL="0" indent="0">
                  <a:buNone/>
                </a:pPr>
                <a:endParaRPr lang="en-IN" dirty="0"/>
              </a:p>
            </p:txBody>
          </p:sp>
        </mc:Choice>
        <mc:Fallback>
          <p:sp>
            <p:nvSpPr>
              <p:cNvPr id="3" name="Content Placeholder 2">
                <a:extLst>
                  <a:ext uri="{FF2B5EF4-FFF2-40B4-BE49-F238E27FC236}">
                    <a16:creationId xmlns:a16="http://schemas.microsoft.com/office/drawing/2014/main" xmlns="" xmlns:a14="http://schemas.microsoft.com/office/drawing/2010/main" id="{2FE3BA24-2D84-419A-A568-803F08411BDB}"/>
                  </a:ext>
                </a:extLst>
              </p:cNvPr>
              <p:cNvSpPr>
                <a:spLocks noGrp="1" noRot="1" noChangeAspect="1" noMove="1" noResize="1" noEditPoints="1" noAdjustHandles="1" noChangeArrowheads="1" noChangeShapeType="1" noTextEdit="1"/>
              </p:cNvSpPr>
              <p:nvPr>
                <p:ph idx="1"/>
              </p:nvPr>
            </p:nvSpPr>
            <p:spPr>
              <a:xfrm>
                <a:off x="1251678" y="501163"/>
                <a:ext cx="10178322" cy="5378430"/>
              </a:xfrm>
              <a:blipFill>
                <a:blip r:embed="rId2"/>
                <a:stretch>
                  <a:fillRect l="-479" t="-793"/>
                </a:stretch>
              </a:blipFill>
            </p:spPr>
            <p:txBody>
              <a:bodyPr/>
              <a:lstStyle/>
              <a:p>
                <a:r>
                  <a:rPr lang="en-IN">
                    <a:noFill/>
                  </a:rPr>
                  <a:t> </a:t>
                </a:r>
              </a:p>
            </p:txBody>
          </p:sp>
        </mc:Fallback>
      </mc:AlternateContent>
      <p:pic>
        <p:nvPicPr>
          <p:cNvPr id="4" name="Picture 3">
            <a:extLst>
              <a:ext uri="{FF2B5EF4-FFF2-40B4-BE49-F238E27FC236}">
                <a16:creationId xmlns:a16="http://schemas.microsoft.com/office/drawing/2014/main" xmlns="" id="{3C6E4451-3247-49C4-8549-9BC01907D0ED}"/>
              </a:ext>
            </a:extLst>
          </p:cNvPr>
          <p:cNvPicPr>
            <a:picLocks noChangeAspect="1"/>
          </p:cNvPicPr>
          <p:nvPr/>
        </p:nvPicPr>
        <p:blipFill>
          <a:blip r:embed="rId3"/>
          <a:stretch>
            <a:fillRect/>
          </a:stretch>
        </p:blipFill>
        <p:spPr>
          <a:xfrm>
            <a:off x="6340839" y="3429000"/>
            <a:ext cx="4867954" cy="2010056"/>
          </a:xfrm>
          <a:prstGeom prst="rect">
            <a:avLst/>
          </a:prstGeom>
        </p:spPr>
      </p:pic>
      <p:sp>
        <p:nvSpPr>
          <p:cNvPr id="5" name="TextBox 4">
            <a:extLst>
              <a:ext uri="{FF2B5EF4-FFF2-40B4-BE49-F238E27FC236}">
                <a16:creationId xmlns:a16="http://schemas.microsoft.com/office/drawing/2014/main" xmlns="" id="{63F52A5D-BB5D-4250-B421-054EA47C9A02}"/>
              </a:ext>
            </a:extLst>
          </p:cNvPr>
          <p:cNvSpPr txBox="1"/>
          <p:nvPr/>
        </p:nvSpPr>
        <p:spPr>
          <a:xfrm>
            <a:off x="7777424" y="3190378"/>
            <a:ext cx="633046" cy="369332"/>
          </a:xfrm>
          <a:prstGeom prst="rect">
            <a:avLst/>
          </a:prstGeom>
          <a:noFill/>
        </p:spPr>
        <p:txBody>
          <a:bodyPr wrap="square" rtlCol="0">
            <a:spAutoFit/>
          </a:bodyPr>
          <a:lstStyle/>
          <a:p>
            <a:r>
              <a:rPr lang="en-US" dirty="0"/>
              <a:t>   A</a:t>
            </a:r>
            <a:endParaRPr lang="en-IN" dirty="0"/>
          </a:p>
        </p:txBody>
      </p:sp>
      <p:sp>
        <p:nvSpPr>
          <p:cNvPr id="6" name="TextBox 5">
            <a:extLst>
              <a:ext uri="{FF2B5EF4-FFF2-40B4-BE49-F238E27FC236}">
                <a16:creationId xmlns:a16="http://schemas.microsoft.com/office/drawing/2014/main" xmlns="" id="{8F289FA4-9721-4DE8-846B-81E6E829C04D}"/>
              </a:ext>
            </a:extLst>
          </p:cNvPr>
          <p:cNvSpPr txBox="1"/>
          <p:nvPr/>
        </p:nvSpPr>
        <p:spPr>
          <a:xfrm>
            <a:off x="6441323" y="5289992"/>
            <a:ext cx="411982" cy="369332"/>
          </a:xfrm>
          <a:prstGeom prst="rect">
            <a:avLst/>
          </a:prstGeom>
          <a:noFill/>
        </p:spPr>
        <p:txBody>
          <a:bodyPr wrap="square" rtlCol="0">
            <a:spAutoFit/>
          </a:bodyPr>
          <a:lstStyle/>
          <a:p>
            <a:r>
              <a:rPr lang="en-US" dirty="0"/>
              <a:t>B</a:t>
            </a:r>
            <a:endParaRPr lang="en-IN" dirty="0"/>
          </a:p>
        </p:txBody>
      </p:sp>
      <p:sp>
        <p:nvSpPr>
          <p:cNvPr id="7" name="TextBox 6">
            <a:extLst>
              <a:ext uri="{FF2B5EF4-FFF2-40B4-BE49-F238E27FC236}">
                <a16:creationId xmlns:a16="http://schemas.microsoft.com/office/drawing/2014/main" xmlns="" id="{59193568-2B17-4CEA-9498-09E44D6E5769}"/>
              </a:ext>
            </a:extLst>
          </p:cNvPr>
          <p:cNvSpPr txBox="1"/>
          <p:nvPr/>
        </p:nvSpPr>
        <p:spPr>
          <a:xfrm>
            <a:off x="10912367" y="5308346"/>
            <a:ext cx="396910" cy="369332"/>
          </a:xfrm>
          <a:prstGeom prst="rect">
            <a:avLst/>
          </a:prstGeom>
          <a:noFill/>
        </p:spPr>
        <p:txBody>
          <a:bodyPr wrap="square" rtlCol="0">
            <a:spAutoFit/>
          </a:bodyPr>
          <a:lstStyle/>
          <a:p>
            <a:r>
              <a:rPr lang="en-US" dirty="0"/>
              <a:t>C</a:t>
            </a:r>
            <a:endParaRPr lang="en-IN" dirty="0"/>
          </a:p>
        </p:txBody>
      </p:sp>
      <p:sp>
        <p:nvSpPr>
          <p:cNvPr id="8" name="TextBox 7">
            <a:extLst>
              <a:ext uri="{FF2B5EF4-FFF2-40B4-BE49-F238E27FC236}">
                <a16:creationId xmlns:a16="http://schemas.microsoft.com/office/drawing/2014/main" xmlns="" id="{1F7FFD61-1A35-46D0-86D9-45B9037690AC}"/>
              </a:ext>
            </a:extLst>
          </p:cNvPr>
          <p:cNvSpPr txBox="1"/>
          <p:nvPr/>
        </p:nvSpPr>
        <p:spPr>
          <a:xfrm>
            <a:off x="7998488" y="4200211"/>
            <a:ext cx="462224" cy="369332"/>
          </a:xfrm>
          <a:prstGeom prst="rect">
            <a:avLst/>
          </a:prstGeom>
          <a:noFill/>
        </p:spPr>
        <p:txBody>
          <a:bodyPr wrap="square" rtlCol="0">
            <a:spAutoFit/>
          </a:bodyPr>
          <a:lstStyle/>
          <a:p>
            <a:r>
              <a:rPr lang="en-US" dirty="0"/>
              <a:t>D</a:t>
            </a:r>
            <a:endParaRPr lang="en-IN" dirty="0"/>
          </a:p>
        </p:txBody>
      </p:sp>
    </p:spTree>
    <p:extLst>
      <p:ext uri="{BB962C8B-B14F-4D97-AF65-F5344CB8AC3E}">
        <p14:creationId xmlns:p14="http://schemas.microsoft.com/office/powerpoint/2010/main" xmlns="" val="4016843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72AD9A-FD3A-41BA-B084-E45157F85F88}"/>
              </a:ext>
            </a:extLst>
          </p:cNvPr>
          <p:cNvSpPr>
            <a:spLocks noGrp="1"/>
          </p:cNvSpPr>
          <p:nvPr>
            <p:ph type="title"/>
          </p:nvPr>
        </p:nvSpPr>
        <p:spPr>
          <a:xfrm>
            <a:off x="838200" y="429208"/>
            <a:ext cx="113522" cy="65314"/>
          </a:xfrm>
        </p:spPr>
        <p:txBody>
          <a:bodyPr>
            <a:normAutofit fontScale="90000"/>
          </a:bodyPr>
          <a:lstStyle/>
          <a:p>
            <a:endParaRPr lang="en-IN" sz="100" dirty="0"/>
          </a:p>
        </p:txBody>
      </p:sp>
      <p:sp>
        <p:nvSpPr>
          <p:cNvPr id="3" name="Content Placeholder 2">
            <a:extLst>
              <a:ext uri="{FF2B5EF4-FFF2-40B4-BE49-F238E27FC236}">
                <a16:creationId xmlns:a16="http://schemas.microsoft.com/office/drawing/2014/main" xmlns="" id="{707D395A-4242-4DEF-8215-D847CE1D050C}"/>
              </a:ext>
            </a:extLst>
          </p:cNvPr>
          <p:cNvSpPr>
            <a:spLocks noGrp="1"/>
          </p:cNvSpPr>
          <p:nvPr>
            <p:ph idx="1"/>
          </p:nvPr>
        </p:nvSpPr>
        <p:spPr>
          <a:xfrm>
            <a:off x="838200" y="251927"/>
            <a:ext cx="10515600" cy="5925036"/>
          </a:xfrm>
        </p:spPr>
        <p:txBody>
          <a:bodyPr>
            <a:normAutofit/>
          </a:bodyPr>
          <a:lstStyle/>
          <a:p>
            <a:r>
              <a:rPr lang="en-US" sz="2400" dirty="0"/>
              <a:t>Theorem 6: If a side of a triangle is produced, then the exterior angle so formed is equal to the sum of the two interior opposite angles</a:t>
            </a:r>
            <a:endParaRPr lang="en-IN" sz="2400" dirty="0"/>
          </a:p>
        </p:txBody>
      </p:sp>
      <p:pic>
        <p:nvPicPr>
          <p:cNvPr id="5" name="Picture 4">
            <a:extLst>
              <a:ext uri="{FF2B5EF4-FFF2-40B4-BE49-F238E27FC236}">
                <a16:creationId xmlns:a16="http://schemas.microsoft.com/office/drawing/2014/main" xmlns="" id="{7FF27306-C2B1-463F-9791-6A484AC2BAC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18862" y="1406040"/>
            <a:ext cx="4035071" cy="2640563"/>
          </a:xfrm>
          <a:prstGeom prst="rect">
            <a:avLst/>
          </a:prstGeom>
        </p:spPr>
      </p:pic>
      <p:sp>
        <p:nvSpPr>
          <p:cNvPr id="7" name="TextBox 6">
            <a:extLst>
              <a:ext uri="{FF2B5EF4-FFF2-40B4-BE49-F238E27FC236}">
                <a16:creationId xmlns:a16="http://schemas.microsoft.com/office/drawing/2014/main" xmlns="" id="{CDC692EF-58F6-4873-93E2-C823D4CA01D4}"/>
              </a:ext>
            </a:extLst>
          </p:cNvPr>
          <p:cNvSpPr txBox="1"/>
          <p:nvPr/>
        </p:nvSpPr>
        <p:spPr>
          <a:xfrm>
            <a:off x="1019908" y="1707501"/>
            <a:ext cx="6298821" cy="4154984"/>
          </a:xfrm>
          <a:prstGeom prst="rect">
            <a:avLst/>
          </a:prstGeom>
          <a:noFill/>
        </p:spPr>
        <p:txBody>
          <a:bodyPr wrap="square" rtlCol="0">
            <a:spAutoFit/>
          </a:bodyPr>
          <a:lstStyle/>
          <a:p>
            <a:r>
              <a:rPr lang="en-US" sz="2400" dirty="0"/>
              <a:t>To Prove: </a:t>
            </a:r>
            <a:r>
              <a:rPr lang="en-US" sz="2400" dirty="0">
                <a:latin typeface="Cambria Math" panose="02040503050406030204" pitchFamily="18" charset="0"/>
                <a:ea typeface="Cambria Math" panose="02040503050406030204" pitchFamily="18" charset="0"/>
              </a:rPr>
              <a:t>∠ACD= ∠ABC  + ∠ACB.</a:t>
            </a:r>
          </a:p>
          <a:p>
            <a:r>
              <a:rPr lang="en-US" sz="2400" dirty="0">
                <a:latin typeface="Cambria Math" panose="02040503050406030204" pitchFamily="18" charset="0"/>
                <a:ea typeface="Cambria Math" panose="02040503050406030204" pitchFamily="18" charset="0"/>
              </a:rPr>
              <a:t> ∠ABC  + ∠BAC  + ∠ACB = </a:t>
            </a:r>
            <a:r>
              <a:rPr lang="en-US" sz="2400" dirty="0"/>
              <a:t>180°…(i) Angle Sum Property</a:t>
            </a:r>
          </a:p>
          <a:p>
            <a:r>
              <a:rPr lang="en-US" sz="2400" dirty="0">
                <a:latin typeface="Cambria Math" panose="02040503050406030204" pitchFamily="18" charset="0"/>
                <a:ea typeface="Cambria Math" panose="02040503050406030204" pitchFamily="18" charset="0"/>
              </a:rPr>
              <a:t> ∠ACB+ ∠ACD = </a:t>
            </a:r>
            <a:r>
              <a:rPr lang="en-US" sz="2400" dirty="0"/>
              <a:t>180°…(ii) Linear Pair</a:t>
            </a:r>
            <a:endParaRPr lang="en-US" sz="2400" dirty="0">
              <a:latin typeface="Cambria Math" panose="02040503050406030204" pitchFamily="18" charset="0"/>
              <a:ea typeface="Cambria Math" panose="02040503050406030204" pitchFamily="18" charset="0"/>
            </a:endParaRPr>
          </a:p>
          <a:p>
            <a:endParaRPr lang="en-US" sz="2400" dirty="0">
              <a:latin typeface="Cambria Math" panose="02040503050406030204" pitchFamily="18" charset="0"/>
              <a:ea typeface="Cambria Math" panose="02040503050406030204" pitchFamily="18" charset="0"/>
            </a:endParaRPr>
          </a:p>
          <a:p>
            <a:r>
              <a:rPr lang="en-US" sz="2400" dirty="0">
                <a:latin typeface="Cambria Math" panose="02040503050406030204" pitchFamily="18" charset="0"/>
                <a:ea typeface="Cambria Math" panose="02040503050406030204" pitchFamily="18" charset="0"/>
              </a:rPr>
              <a:t>Subtracting (ii) from (i)…</a:t>
            </a:r>
          </a:p>
          <a:p>
            <a:r>
              <a:rPr lang="en-US" sz="2400" dirty="0">
                <a:latin typeface="Cambria Math" panose="02040503050406030204" pitchFamily="18" charset="0"/>
                <a:ea typeface="Cambria Math" panose="02040503050406030204" pitchFamily="18" charset="0"/>
              </a:rPr>
              <a:t>∠ABC  + ∠BAC - ∠ACD = 0</a:t>
            </a:r>
            <a:r>
              <a:rPr lang="en-US" sz="2400" dirty="0"/>
              <a:t>°</a:t>
            </a:r>
          </a:p>
          <a:p>
            <a:r>
              <a:rPr lang="en-US" sz="2400" dirty="0">
                <a:latin typeface="Cambria Math" panose="02040503050406030204" pitchFamily="18" charset="0"/>
                <a:ea typeface="Cambria Math" panose="02040503050406030204" pitchFamily="18" charset="0"/>
              </a:rPr>
              <a:t>So, ∠ABC  + ∠BAC = ∠ACD .</a:t>
            </a:r>
          </a:p>
          <a:p>
            <a:r>
              <a:rPr lang="en-US" sz="2400" dirty="0">
                <a:latin typeface="Cambria Math" panose="02040503050406030204" pitchFamily="18" charset="0"/>
                <a:ea typeface="Cambria Math" panose="02040503050406030204" pitchFamily="18" charset="0"/>
              </a:rPr>
              <a:t>Hence </a:t>
            </a:r>
            <a:r>
              <a:rPr lang="en-US" sz="2400" b="1" dirty="0">
                <a:latin typeface="Cambria Math" panose="02040503050406030204" pitchFamily="18" charset="0"/>
                <a:ea typeface="Cambria Math" panose="02040503050406030204" pitchFamily="18" charset="0"/>
              </a:rPr>
              <a:t>Proved</a:t>
            </a:r>
          </a:p>
          <a:p>
            <a:endParaRPr lang="en-US" sz="2400" dirty="0">
              <a:latin typeface="Cambria Math" panose="02040503050406030204" pitchFamily="18" charset="0"/>
              <a:ea typeface="Cambria Math" panose="02040503050406030204" pitchFamily="18" charset="0"/>
            </a:endParaRPr>
          </a:p>
          <a:p>
            <a:r>
              <a:rPr lang="en-US" sz="2400" dirty="0">
                <a:latin typeface="Cambria Math" panose="02040503050406030204" pitchFamily="18" charset="0"/>
                <a:ea typeface="Cambria Math" panose="02040503050406030204" pitchFamily="18" charset="0"/>
              </a:rPr>
              <a:t> </a:t>
            </a:r>
            <a:endParaRPr lang="en-IN" sz="2400" dirty="0"/>
          </a:p>
        </p:txBody>
      </p:sp>
    </p:spTree>
    <p:extLst>
      <p:ext uri="{BB962C8B-B14F-4D97-AF65-F5344CB8AC3E}">
        <p14:creationId xmlns:p14="http://schemas.microsoft.com/office/powerpoint/2010/main" xmlns="" val="3758156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AC8C4-A06E-4F3B-BDEC-1870C36017CF}"/>
              </a:ext>
            </a:extLst>
          </p:cNvPr>
          <p:cNvSpPr>
            <a:spLocks noGrp="1"/>
          </p:cNvSpPr>
          <p:nvPr>
            <p:ph type="title"/>
          </p:nvPr>
        </p:nvSpPr>
        <p:spPr>
          <a:xfrm>
            <a:off x="1251678" y="-45718"/>
            <a:ext cx="45719" cy="45719"/>
          </a:xfrm>
        </p:spPr>
        <p:txBody>
          <a:bodyPr>
            <a:normAutofit fontScale="90000"/>
          </a:bodyPr>
          <a:lstStyle/>
          <a:p>
            <a:endParaRPr lang="en-IN" sz="100" dirty="0"/>
          </a:p>
        </p:txBody>
      </p:sp>
      <p:sp>
        <p:nvSpPr>
          <p:cNvPr id="3" name="Content Placeholder 2">
            <a:extLst>
              <a:ext uri="{FF2B5EF4-FFF2-40B4-BE49-F238E27FC236}">
                <a16:creationId xmlns:a16="http://schemas.microsoft.com/office/drawing/2014/main" xmlns="" id="{84EFD137-0AFE-48BE-9F67-B3BC44ADAE78}"/>
              </a:ext>
            </a:extLst>
          </p:cNvPr>
          <p:cNvSpPr>
            <a:spLocks noGrp="1"/>
          </p:cNvSpPr>
          <p:nvPr>
            <p:ph idx="1"/>
          </p:nvPr>
        </p:nvSpPr>
        <p:spPr>
          <a:xfrm>
            <a:off x="1251678" y="432581"/>
            <a:ext cx="10178322" cy="6170713"/>
          </a:xfrm>
        </p:spPr>
        <p:txBody>
          <a:bodyPr/>
          <a:lstStyle/>
          <a:p>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SUGGESTED ACTIVITES</a:t>
            </a:r>
            <a:endParaRPr lang="en-US" sz="4000" dirty="0"/>
          </a:p>
          <a:p>
            <a:pPr marL="0" indent="0">
              <a:buNone/>
            </a:pPr>
            <a:r>
              <a:rPr lang="en-US" sz="2400" dirty="0"/>
              <a:t>1. Draw any angle on the card board. Now draw another angles such that the arms of the second angle are  such that the arms of the second angle are parallel to the arms of the first angle. Observe and state, what relation you get between the two angles ?</a:t>
            </a:r>
          </a:p>
          <a:p>
            <a:pPr marL="0" indent="0">
              <a:buNone/>
            </a:pPr>
            <a:r>
              <a:rPr lang="en-US" sz="2400" dirty="0"/>
              <a:t>2. Draw two parallel lines as shown, take any point O below lines AB and CD but between B and C. Measure </a:t>
            </a:r>
            <a:r>
              <a:rPr lang="en-US" sz="2400" dirty="0">
                <a:latin typeface="Cambria Math" panose="02040503050406030204" pitchFamily="18" charset="0"/>
                <a:ea typeface="Cambria Math" panose="02040503050406030204" pitchFamily="18" charset="0"/>
              </a:rPr>
              <a:t>∠ABO ,∠ DCO and then find ∠BOC.</a:t>
            </a:r>
            <a:endParaRPr lang="en-IN" sz="2400" dirty="0"/>
          </a:p>
        </p:txBody>
      </p:sp>
    </p:spTree>
    <p:extLst>
      <p:ext uri="{BB962C8B-B14F-4D97-AF65-F5344CB8AC3E}">
        <p14:creationId xmlns:p14="http://schemas.microsoft.com/office/powerpoint/2010/main" xmlns="" val="934068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162B9B-0881-4020-AD36-1EA3B2A799F3}"/>
              </a:ext>
            </a:extLst>
          </p:cNvPr>
          <p:cNvSpPr>
            <a:spLocks noGrp="1"/>
          </p:cNvSpPr>
          <p:nvPr>
            <p:ph type="title"/>
          </p:nvPr>
        </p:nvSpPr>
        <p:spPr>
          <a:xfrm>
            <a:off x="2592925" y="113043"/>
            <a:ext cx="8911687" cy="924449"/>
          </a:xfrm>
        </p:spPr>
        <p:txBody>
          <a:bodyPr>
            <a:normAutofit fontScale="90000"/>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Some interesting activities..</a:t>
            </a:r>
            <a:b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IN" dirty="0"/>
          </a:p>
        </p:txBody>
      </p:sp>
      <p:sp>
        <p:nvSpPr>
          <p:cNvPr id="3" name="Content Placeholder 2">
            <a:extLst>
              <a:ext uri="{FF2B5EF4-FFF2-40B4-BE49-F238E27FC236}">
                <a16:creationId xmlns:a16="http://schemas.microsoft.com/office/drawing/2014/main" xmlns="" id="{725FBED2-BE0B-4A51-BC3E-8A3596C9D6F2}"/>
              </a:ext>
            </a:extLst>
          </p:cNvPr>
          <p:cNvSpPr>
            <a:spLocks noGrp="1"/>
          </p:cNvSpPr>
          <p:nvPr>
            <p:ph idx="1"/>
          </p:nvPr>
        </p:nvSpPr>
        <p:spPr>
          <a:xfrm>
            <a:off x="2589212" y="817685"/>
            <a:ext cx="8915400" cy="5102329"/>
          </a:xfrm>
        </p:spPr>
        <p:txBody>
          <a:bodyPr>
            <a:normAutofit/>
          </a:bodyPr>
          <a:lstStyle/>
          <a:p>
            <a:r>
              <a:rPr lang="en-US" sz="2800" dirty="0"/>
              <a:t>Find which alphabet(Capital) of English Language has the most number of angles..</a:t>
            </a:r>
          </a:p>
          <a:p>
            <a:r>
              <a:rPr lang="en-US" sz="2800" dirty="0"/>
              <a:t>Try writing your name using lines and angles  only..</a:t>
            </a:r>
            <a:endParaRPr lang="en-IN" sz="2800" dirty="0"/>
          </a:p>
        </p:txBody>
      </p:sp>
      <p:pic>
        <p:nvPicPr>
          <p:cNvPr id="6" name="Picture 5">
            <a:extLst>
              <a:ext uri="{FF2B5EF4-FFF2-40B4-BE49-F238E27FC236}">
                <a16:creationId xmlns:a16="http://schemas.microsoft.com/office/drawing/2014/main" xmlns="" id="{B1985C72-C08B-48C2-A850-5E6E8605ED2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81854" y="2883876"/>
            <a:ext cx="4530967" cy="3398225"/>
          </a:xfrm>
          <a:prstGeom prst="rect">
            <a:avLst/>
          </a:prstGeom>
        </p:spPr>
      </p:pic>
    </p:spTree>
    <p:extLst>
      <p:ext uri="{BB962C8B-B14F-4D97-AF65-F5344CB8AC3E}">
        <p14:creationId xmlns:p14="http://schemas.microsoft.com/office/powerpoint/2010/main" xmlns="" val="1028364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A76086-C0E6-4C9C-BD7C-506FDD5B8122}"/>
              </a:ext>
            </a:extLst>
          </p:cNvPr>
          <p:cNvSpPr>
            <a:spLocks noGrp="1"/>
          </p:cNvSpPr>
          <p:nvPr>
            <p:ph type="title"/>
          </p:nvPr>
        </p:nvSpPr>
        <p:spPr/>
        <p:txBody>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Activities..</a:t>
            </a:r>
            <a:b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IN" dirty="0"/>
          </a:p>
        </p:txBody>
      </p:sp>
      <p:pic>
        <p:nvPicPr>
          <p:cNvPr id="4" name="VID-20200417-WA0018">
            <a:hlinkClick r:id="" action="ppaction://media"/>
            <a:extLst>
              <a:ext uri="{FF2B5EF4-FFF2-40B4-BE49-F238E27FC236}">
                <a16:creationId xmlns:a16="http://schemas.microsoft.com/office/drawing/2014/main" xmlns="" id="{F7273C17-74BA-4D48-B9AF-11A611D31208}"/>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2707542" y="1992923"/>
            <a:ext cx="3792899" cy="2086708"/>
          </a:xfrm>
        </p:spPr>
      </p:pic>
      <p:pic>
        <p:nvPicPr>
          <p:cNvPr id="5" name="VID-20200417-WA0019">
            <a:hlinkClick r:id="" action="ppaction://media"/>
            <a:extLst>
              <a:ext uri="{FF2B5EF4-FFF2-40B4-BE49-F238E27FC236}">
                <a16:creationId xmlns:a16="http://schemas.microsoft.com/office/drawing/2014/main" xmlns="" id="{F76CA636-6835-4918-B158-6A4702F81323}"/>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7139354" y="1992924"/>
            <a:ext cx="3792900" cy="2086589"/>
          </a:xfrm>
          <a:prstGeom prst="rect">
            <a:avLst/>
          </a:prstGeom>
        </p:spPr>
      </p:pic>
    </p:spTree>
    <p:extLst>
      <p:ext uri="{BB962C8B-B14F-4D97-AF65-F5344CB8AC3E}">
        <p14:creationId xmlns:p14="http://schemas.microsoft.com/office/powerpoint/2010/main" xmlns="" val="22412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5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6B8573-787A-404E-B3F4-130717CDD63D}"/>
              </a:ext>
            </a:extLst>
          </p:cNvPr>
          <p:cNvSpPr>
            <a:spLocks noGrp="1"/>
          </p:cNvSpPr>
          <p:nvPr>
            <p:ph type="title"/>
          </p:nvPr>
        </p:nvSpPr>
        <p:spPr>
          <a:xfrm>
            <a:off x="2592925" y="54244"/>
            <a:ext cx="8911687" cy="867905"/>
          </a:xfrm>
        </p:spPr>
        <p:txBody>
          <a:bodyPr>
            <a:normAutofit fontScale="90000"/>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en-US" sz="5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CONCEPT MAPPING</a:t>
            </a:r>
            <a:endParaRPr lang="en-IN" sz="5300" dirty="0"/>
          </a:p>
        </p:txBody>
      </p:sp>
      <p:pic>
        <p:nvPicPr>
          <p:cNvPr id="9" name="Content Placeholder 8">
            <a:extLst>
              <a:ext uri="{FF2B5EF4-FFF2-40B4-BE49-F238E27FC236}">
                <a16:creationId xmlns:a16="http://schemas.microsoft.com/office/drawing/2014/main" xmlns="" id="{9638B01B-37E9-4469-BD48-B6B7E065F984}"/>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62364" y="1464591"/>
            <a:ext cx="10870336" cy="5517396"/>
          </a:xfrm>
        </p:spPr>
      </p:pic>
    </p:spTree>
    <p:extLst>
      <p:ext uri="{BB962C8B-B14F-4D97-AF65-F5344CB8AC3E}">
        <p14:creationId xmlns:p14="http://schemas.microsoft.com/office/powerpoint/2010/main" xmlns="" val="314819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C33C9D-48E2-471B-8F8A-0F35F045E666}"/>
              </a:ext>
            </a:extLst>
          </p:cNvPr>
          <p:cNvSpPr>
            <a:spLocks noGrp="1"/>
          </p:cNvSpPr>
          <p:nvPr>
            <p:ph type="title"/>
          </p:nvPr>
        </p:nvSpPr>
        <p:spPr>
          <a:xfrm flipH="1">
            <a:off x="68580" y="290146"/>
            <a:ext cx="45719" cy="140677"/>
          </a:xfrm>
        </p:spPr>
        <p:txBody>
          <a:bodyPr>
            <a:normAutofit/>
          </a:bodyPr>
          <a:lstStyle/>
          <a:p>
            <a:endParaRPr lang="en-IN" sz="100" dirty="0"/>
          </a:p>
        </p:txBody>
      </p:sp>
      <p:sp>
        <p:nvSpPr>
          <p:cNvPr id="3" name="Content Placeholder 2">
            <a:extLst>
              <a:ext uri="{FF2B5EF4-FFF2-40B4-BE49-F238E27FC236}">
                <a16:creationId xmlns:a16="http://schemas.microsoft.com/office/drawing/2014/main" xmlns="" id="{0DF3105D-8D74-4EF4-8315-74834A9E76B4}"/>
              </a:ext>
            </a:extLst>
          </p:cNvPr>
          <p:cNvSpPr>
            <a:spLocks noGrp="1"/>
          </p:cNvSpPr>
          <p:nvPr>
            <p:ph idx="1"/>
          </p:nvPr>
        </p:nvSpPr>
        <p:spPr>
          <a:xfrm>
            <a:off x="1742634" y="145073"/>
            <a:ext cx="9761978" cy="6567854"/>
          </a:xfrm>
        </p:spPr>
        <p:txBody>
          <a:bodyPr>
            <a:normAutofit/>
          </a:bodyPr>
          <a:lstStyle/>
          <a:p>
            <a:pPr marL="0" indent="0">
              <a:buNone/>
            </a:pPr>
            <a: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Key points to remember</a:t>
            </a:r>
          </a:p>
          <a:p>
            <a:r>
              <a:rPr lang="en-US" sz="2800" dirty="0"/>
              <a:t>Two intersecting lines cannot both be equal and parallel to the same line.</a:t>
            </a:r>
          </a:p>
          <a:p>
            <a:r>
              <a:rPr lang="en-US" sz="2800" dirty="0"/>
              <a:t>If a ray stands on a line, then the sum of two adjacent angles so formed each is 180°.</a:t>
            </a:r>
          </a:p>
          <a:p>
            <a:r>
              <a:rPr lang="en-US" sz="2800" dirty="0"/>
              <a:t>If the sum of two adjacent angles  is 180° then the non-common arms of two angles are two opposite rays.</a:t>
            </a:r>
          </a:p>
          <a:p>
            <a:r>
              <a:rPr lang="en-US" sz="2800" dirty="0"/>
              <a:t>If two lines intersect, the vertically opposite angles are equal.</a:t>
            </a:r>
          </a:p>
          <a:p>
            <a:r>
              <a:rPr lang="en-US" sz="2800" dirty="0"/>
              <a:t>Lines which are parallel to the same line are parallel to each other.</a:t>
            </a:r>
          </a:p>
          <a:p>
            <a:pPr marL="0" indent="0">
              <a:buNone/>
            </a:pPr>
            <a:endParaRPr lang="en-IN" sz="2800" dirty="0"/>
          </a:p>
        </p:txBody>
      </p:sp>
    </p:spTree>
    <p:extLst>
      <p:ext uri="{BB962C8B-B14F-4D97-AF65-F5344CB8AC3E}">
        <p14:creationId xmlns:p14="http://schemas.microsoft.com/office/powerpoint/2010/main" xmlns="" val="3722262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261B6F-EB1C-4907-AD8E-FC2409559070}"/>
              </a:ext>
            </a:extLst>
          </p:cNvPr>
          <p:cNvSpPr>
            <a:spLocks noGrp="1"/>
          </p:cNvSpPr>
          <p:nvPr>
            <p:ph type="title"/>
          </p:nvPr>
        </p:nvSpPr>
        <p:spPr>
          <a:xfrm>
            <a:off x="2800227" y="64328"/>
            <a:ext cx="8911687" cy="765074"/>
          </a:xfrm>
        </p:spPr>
        <p:txBody>
          <a:bodyPr>
            <a:normAutofit fontScale="90000"/>
          </a:bodyPr>
          <a:lstStyle/>
          <a:p>
            <a:r>
              <a:rPr lang="en-US" sz="5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Key points to remember</a:t>
            </a: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IN" dirty="0"/>
          </a:p>
        </p:txBody>
      </p:sp>
      <p:sp>
        <p:nvSpPr>
          <p:cNvPr id="3" name="Content Placeholder 2">
            <a:extLst>
              <a:ext uri="{FF2B5EF4-FFF2-40B4-BE49-F238E27FC236}">
                <a16:creationId xmlns:a16="http://schemas.microsoft.com/office/drawing/2014/main" xmlns="" id="{766E3ED2-C432-4143-8641-AB05EF598A0F}"/>
              </a:ext>
            </a:extLst>
          </p:cNvPr>
          <p:cNvSpPr>
            <a:spLocks noGrp="1"/>
          </p:cNvSpPr>
          <p:nvPr>
            <p:ph idx="1"/>
          </p:nvPr>
        </p:nvSpPr>
        <p:spPr>
          <a:xfrm>
            <a:off x="2585499" y="1239715"/>
            <a:ext cx="8915400" cy="5424854"/>
          </a:xfrm>
        </p:spPr>
        <p:txBody>
          <a:bodyPr>
            <a:normAutofit fontScale="92500" lnSpcReduction="10000"/>
          </a:bodyPr>
          <a:lstStyle/>
          <a:p>
            <a:r>
              <a:rPr lang="en-US" sz="2800" dirty="0"/>
              <a:t>The bisectors of two adjacent supplementary angles form a right angle.</a:t>
            </a:r>
          </a:p>
          <a:p>
            <a:r>
              <a:rPr lang="en-US" sz="2800" dirty="0"/>
              <a:t>If two parallel lines are cut by a transversal, the pairs of alternate angles are equal.</a:t>
            </a:r>
          </a:p>
          <a:p>
            <a:r>
              <a:rPr lang="en-US" sz="2800" dirty="0"/>
              <a:t>If two parallel lines are cut by a transversal, the pairs of corresponding angles are equal.</a:t>
            </a:r>
          </a:p>
          <a:p>
            <a:r>
              <a:rPr lang="en-US" sz="2800" dirty="0"/>
              <a:t>If the sides of a triangle is produced, the exterior angles so formed is equal to the sum of the two interior opposite angles.</a:t>
            </a:r>
          </a:p>
          <a:p>
            <a:r>
              <a:rPr lang="en-US" sz="2800" dirty="0"/>
              <a:t>If two parallel lines are intersected by a transversal then the bisectors of the interior angles on the same sides of the transversal intersect each other at a right angles.</a:t>
            </a:r>
            <a:endParaRPr lang="en-IN" sz="2800" dirty="0"/>
          </a:p>
        </p:txBody>
      </p:sp>
    </p:spTree>
    <p:extLst>
      <p:ext uri="{BB962C8B-B14F-4D97-AF65-F5344CB8AC3E}">
        <p14:creationId xmlns:p14="http://schemas.microsoft.com/office/powerpoint/2010/main" xmlns="" val="2856656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C5271E-C8E6-4D8A-8B62-5E5404A03EAD}"/>
              </a:ext>
            </a:extLst>
          </p:cNvPr>
          <p:cNvSpPr>
            <a:spLocks noGrp="1"/>
          </p:cNvSpPr>
          <p:nvPr>
            <p:ph type="title"/>
          </p:nvPr>
        </p:nvSpPr>
        <p:spPr/>
        <p:txBody>
          <a:bodyPr>
            <a:noAutofit/>
          </a:bodyPr>
          <a:lstStyle/>
          <a:p>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INTRODUCTION</a:t>
            </a:r>
            <a:r>
              <a:rPr lang="en-IN"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en-IN"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IN" sz="5400" dirty="0"/>
          </a:p>
        </p:txBody>
      </p:sp>
      <p:sp>
        <p:nvSpPr>
          <p:cNvPr id="3" name="Content Placeholder 2">
            <a:extLst>
              <a:ext uri="{FF2B5EF4-FFF2-40B4-BE49-F238E27FC236}">
                <a16:creationId xmlns:a16="http://schemas.microsoft.com/office/drawing/2014/main" xmlns="" id="{D2E3AF91-C20D-445C-B970-6BC0D1085AAE}"/>
              </a:ext>
            </a:extLst>
          </p:cNvPr>
          <p:cNvSpPr>
            <a:spLocks noGrp="1"/>
          </p:cNvSpPr>
          <p:nvPr>
            <p:ph idx="1"/>
          </p:nvPr>
        </p:nvSpPr>
        <p:spPr/>
        <p:txBody>
          <a:bodyPr/>
          <a:lstStyle/>
          <a:p>
            <a:pPr marL="0" indent="0">
              <a:buNone/>
            </a:pPr>
            <a:r>
              <a:rPr lang="en-US" sz="2400" dirty="0"/>
              <a:t>Geometry is composed of two ancient Greek words: </a:t>
            </a:r>
            <a:r>
              <a:rPr lang="en-US" sz="2400" b="1" dirty="0"/>
              <a:t>Geo </a:t>
            </a:r>
            <a:r>
              <a:rPr lang="en-US" sz="2400" dirty="0"/>
              <a:t>and </a:t>
            </a:r>
            <a:r>
              <a:rPr lang="en-US" sz="2400" b="1" dirty="0"/>
              <a:t>Metron</a:t>
            </a:r>
            <a:r>
              <a:rPr lang="en-US" sz="2400" dirty="0"/>
              <a:t>. Geo means Earth and Metron means measurement. Geometry is a branch of mathematics which deals with shape, size, position and spatial relationships and properties of different figures. There are different parameters involved to define a shape. In this chapter, we are going to discuss two important parameters called the lines and angles.</a:t>
            </a:r>
          </a:p>
          <a:p>
            <a:pPr marL="0" indent="0" algn="ctr">
              <a:buNone/>
            </a:pPr>
            <a:endParaRPr lang="en-IN" dirty="0"/>
          </a:p>
        </p:txBody>
      </p:sp>
    </p:spTree>
    <p:extLst>
      <p:ext uri="{BB962C8B-B14F-4D97-AF65-F5344CB8AC3E}">
        <p14:creationId xmlns:p14="http://schemas.microsoft.com/office/powerpoint/2010/main" xmlns="" val="1965922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E7F669-0F4D-4B6B-9B21-B0BBCEF86F05}"/>
              </a:ext>
            </a:extLst>
          </p:cNvPr>
          <p:cNvSpPr>
            <a:spLocks noGrp="1"/>
          </p:cNvSpPr>
          <p:nvPr>
            <p:ph type="title"/>
          </p:nvPr>
        </p:nvSpPr>
        <p:spPr>
          <a:xfrm>
            <a:off x="2522587" y="-800244"/>
            <a:ext cx="8911687" cy="1280890"/>
          </a:xfrm>
        </p:spPr>
        <p:txBody>
          <a:bodyPr>
            <a:normAutofit/>
          </a:bodyPr>
          <a:lstStyle/>
          <a:p>
            <a:endParaRPr lang="en-IN" sz="100" dirty="0"/>
          </a:p>
        </p:txBody>
      </p:sp>
      <p:sp>
        <p:nvSpPr>
          <p:cNvPr id="3" name="Content Placeholder 2">
            <a:extLst>
              <a:ext uri="{FF2B5EF4-FFF2-40B4-BE49-F238E27FC236}">
                <a16:creationId xmlns:a16="http://schemas.microsoft.com/office/drawing/2014/main" xmlns="" id="{4D85CB77-98C9-49CB-8968-8449624854E6}"/>
              </a:ext>
            </a:extLst>
          </p:cNvPr>
          <p:cNvSpPr>
            <a:spLocks noGrp="1"/>
          </p:cNvSpPr>
          <p:nvPr>
            <p:ph idx="1"/>
          </p:nvPr>
        </p:nvSpPr>
        <p:spPr>
          <a:xfrm>
            <a:off x="2589212" y="571500"/>
            <a:ext cx="8915400" cy="5339722"/>
          </a:xfrm>
        </p:spPr>
        <p:txBody>
          <a:bodyPr>
            <a:normAutofit/>
          </a:bodyPr>
          <a:lstStyle/>
          <a:p>
            <a:pPr marL="0" indent="0">
              <a:buNone/>
            </a:pPr>
            <a:r>
              <a:rPr lang="en-US" sz="66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mpact" panose="020B0806030902050204" pitchFamily="34" charset="0"/>
              </a:rPr>
              <a:t>THANK YOU……</a:t>
            </a:r>
            <a:endParaRPr lang="en-I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marL="0" indent="0">
              <a:buNone/>
            </a:pPr>
            <a:endParaRPr lang="en-IN" sz="6600" i="1" dirty="0">
              <a:latin typeface="Impact" panose="020B0806030902050204" pitchFamily="34" charset="0"/>
            </a:endParaRPr>
          </a:p>
        </p:txBody>
      </p:sp>
    </p:spTree>
    <p:extLst>
      <p:ext uri="{BB962C8B-B14F-4D97-AF65-F5344CB8AC3E}">
        <p14:creationId xmlns:p14="http://schemas.microsoft.com/office/powerpoint/2010/main" xmlns="" val="39752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4818E-A98C-4A4E-AE02-BB465886D25F}"/>
              </a:ext>
            </a:extLst>
          </p:cNvPr>
          <p:cNvSpPr>
            <a:spLocks noGrp="1"/>
          </p:cNvSpPr>
          <p:nvPr>
            <p:ph type="title"/>
          </p:nvPr>
        </p:nvSpPr>
        <p:spPr>
          <a:xfrm>
            <a:off x="1295402" y="149470"/>
            <a:ext cx="9601196" cy="958361"/>
          </a:xfrm>
        </p:spPr>
        <p:txBody>
          <a:bodyPr>
            <a:normAutofit fontScale="90000"/>
          </a:bodyPr>
          <a:lstStyle/>
          <a:p>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LINES AND ANGLES IN DAILY LIFE</a:t>
            </a:r>
            <a:r>
              <a:rPr lang="en-IN"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en-IN"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IN" sz="2400" dirty="0"/>
          </a:p>
        </p:txBody>
      </p:sp>
      <p:sp>
        <p:nvSpPr>
          <p:cNvPr id="3" name="Content Placeholder 2">
            <a:extLst>
              <a:ext uri="{FF2B5EF4-FFF2-40B4-BE49-F238E27FC236}">
                <a16:creationId xmlns:a16="http://schemas.microsoft.com/office/drawing/2014/main" xmlns="" id="{6DAA8EEA-47CB-498B-9042-86B652356E31}"/>
              </a:ext>
            </a:extLst>
          </p:cNvPr>
          <p:cNvSpPr>
            <a:spLocks noGrp="1"/>
          </p:cNvSpPr>
          <p:nvPr>
            <p:ph idx="1"/>
          </p:nvPr>
        </p:nvSpPr>
        <p:spPr>
          <a:xfrm>
            <a:off x="838200" y="1608991"/>
            <a:ext cx="10515600" cy="4870940"/>
          </a:xfrm>
        </p:spPr>
        <p:txBody>
          <a:bodyPr>
            <a:normAutofit/>
          </a:bodyPr>
          <a:lstStyle/>
          <a:p>
            <a:pPr marL="0" indent="0">
              <a:buNone/>
            </a:pPr>
            <a:r>
              <a:rPr lang="en-US" sz="2400" dirty="0"/>
              <a:t>Lines and angles are involves in nearly every aspect of our daily lives. It’s is important for students to be confident on calculating angles, measuring angles and drawing angles and they also need to have a solid knowledge on lines and angles.</a:t>
            </a:r>
            <a:endParaRPr lang="en-IN" sz="2400" dirty="0"/>
          </a:p>
          <a:p>
            <a:pPr marL="0" indent="0">
              <a:buNone/>
            </a:pPr>
            <a:r>
              <a:rPr lang="en-US" sz="2400" dirty="0"/>
              <a:t> We meet many real life situations based on lines and angles. For example,  in construction industry, angles make the difference of whether a building is safe or not. Photographers, engineers, dancers and many more professions use this topic widely.</a:t>
            </a:r>
            <a:endParaRPr lang="en-IN" sz="2400" dirty="0"/>
          </a:p>
        </p:txBody>
      </p:sp>
    </p:spTree>
    <p:extLst>
      <p:ext uri="{BB962C8B-B14F-4D97-AF65-F5344CB8AC3E}">
        <p14:creationId xmlns:p14="http://schemas.microsoft.com/office/powerpoint/2010/main" xmlns="" val="112764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10CE6E-C304-4303-838C-D30835836B62}"/>
              </a:ext>
            </a:extLst>
          </p:cNvPr>
          <p:cNvSpPr>
            <a:spLocks noGrp="1"/>
          </p:cNvSpPr>
          <p:nvPr>
            <p:ph type="title"/>
          </p:nvPr>
        </p:nvSpPr>
        <p:spPr>
          <a:xfrm flipH="1">
            <a:off x="1011115" y="0"/>
            <a:ext cx="45719" cy="105508"/>
          </a:xfrm>
        </p:spPr>
        <p:txBody>
          <a:bodyPr>
            <a:normAutofit fontScale="90000"/>
          </a:bodyPr>
          <a:lstStyle/>
          <a:p>
            <a:endParaRPr lang="en-IN" sz="100" dirty="0"/>
          </a:p>
        </p:txBody>
      </p:sp>
      <p:pic>
        <p:nvPicPr>
          <p:cNvPr id="5" name="Content Placeholder 4">
            <a:extLst>
              <a:ext uri="{FF2B5EF4-FFF2-40B4-BE49-F238E27FC236}">
                <a16:creationId xmlns:a16="http://schemas.microsoft.com/office/drawing/2014/main" xmlns="" id="{B65497E5-3CA7-4CE8-971B-2F339674F0FD}"/>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780990" y="301380"/>
            <a:ext cx="4053255" cy="2923565"/>
          </a:xfrm>
        </p:spPr>
      </p:pic>
      <p:pic>
        <p:nvPicPr>
          <p:cNvPr id="7" name="Picture 6">
            <a:extLst>
              <a:ext uri="{FF2B5EF4-FFF2-40B4-BE49-F238E27FC236}">
                <a16:creationId xmlns:a16="http://schemas.microsoft.com/office/drawing/2014/main" xmlns="" id="{60497DDE-1627-45D4-AED2-37659A2F03C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28667" y="301380"/>
            <a:ext cx="3524250" cy="2923565"/>
          </a:xfrm>
          <a:prstGeom prst="rect">
            <a:avLst/>
          </a:prstGeom>
        </p:spPr>
      </p:pic>
      <p:pic>
        <p:nvPicPr>
          <p:cNvPr id="9" name="Picture 8">
            <a:extLst>
              <a:ext uri="{FF2B5EF4-FFF2-40B4-BE49-F238E27FC236}">
                <a16:creationId xmlns:a16="http://schemas.microsoft.com/office/drawing/2014/main" xmlns="" id="{DEB7EEEB-3449-4505-9B49-8FE4E7729C1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80990" y="3911843"/>
            <a:ext cx="4053255" cy="2644777"/>
          </a:xfrm>
          <a:prstGeom prst="rect">
            <a:avLst/>
          </a:prstGeom>
        </p:spPr>
      </p:pic>
      <p:pic>
        <p:nvPicPr>
          <p:cNvPr id="11" name="Picture 10">
            <a:extLst>
              <a:ext uri="{FF2B5EF4-FFF2-40B4-BE49-F238E27FC236}">
                <a16:creationId xmlns:a16="http://schemas.microsoft.com/office/drawing/2014/main" xmlns="" id="{BD1952FB-07FC-4F17-99F5-B5BEA44AD6A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28668" y="3911843"/>
            <a:ext cx="3524250" cy="2644777"/>
          </a:xfrm>
          <a:prstGeom prst="rect">
            <a:avLst/>
          </a:prstGeom>
        </p:spPr>
      </p:pic>
    </p:spTree>
    <p:extLst>
      <p:ext uri="{BB962C8B-B14F-4D97-AF65-F5344CB8AC3E}">
        <p14:creationId xmlns:p14="http://schemas.microsoft.com/office/powerpoint/2010/main" xmlns="" val="69056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3F501-4772-4F6F-AF67-9D9547AA1D80}"/>
              </a:ext>
            </a:extLst>
          </p:cNvPr>
          <p:cNvSpPr>
            <a:spLocks noGrp="1"/>
          </p:cNvSpPr>
          <p:nvPr>
            <p:ph type="title"/>
          </p:nvPr>
        </p:nvSpPr>
        <p:spPr>
          <a:xfrm flipH="1" flipV="1">
            <a:off x="96716" y="457200"/>
            <a:ext cx="45719" cy="45719"/>
          </a:xfrm>
        </p:spPr>
        <p:txBody>
          <a:bodyPr>
            <a:normAutofit fontScale="90000"/>
          </a:bodyPr>
          <a:lstStyle/>
          <a:p>
            <a:endParaRPr lang="en-IN" sz="100" dirty="0"/>
          </a:p>
        </p:txBody>
      </p:sp>
      <p:pic>
        <p:nvPicPr>
          <p:cNvPr id="5" name="Content Placeholder 4">
            <a:extLst>
              <a:ext uri="{FF2B5EF4-FFF2-40B4-BE49-F238E27FC236}">
                <a16:creationId xmlns:a16="http://schemas.microsoft.com/office/drawing/2014/main" xmlns="" id="{93FC069F-F25D-4D5D-87C9-F0A346D50D88}"/>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461846" y="762794"/>
            <a:ext cx="7623542" cy="4562475"/>
          </a:xfrm>
        </p:spPr>
      </p:pic>
    </p:spTree>
    <p:extLst>
      <p:ext uri="{BB962C8B-B14F-4D97-AF65-F5344CB8AC3E}">
        <p14:creationId xmlns:p14="http://schemas.microsoft.com/office/powerpoint/2010/main" xmlns="" val="883696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19DFA4-E3AD-40AA-8C5D-BA6D55C510BB}"/>
              </a:ext>
            </a:extLst>
          </p:cNvPr>
          <p:cNvSpPr>
            <a:spLocks noGrp="1"/>
          </p:cNvSpPr>
          <p:nvPr>
            <p:ph type="title"/>
          </p:nvPr>
        </p:nvSpPr>
        <p:spPr>
          <a:xfrm>
            <a:off x="844061" y="196524"/>
            <a:ext cx="10503877" cy="6661475"/>
          </a:xfrm>
        </p:spPr>
        <p:txBody>
          <a:bodyPr anchor="t">
            <a:normAutofit/>
          </a:bodyPr>
          <a:lstStyle/>
          <a:p>
            <a:r>
              <a:rPr lang="en-US" sz="4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DEFINITION OF LINES AND ANGLES</a:t>
            </a:r>
            <a:r>
              <a:rPr lang="en-US" sz="4800" dirty="0"/>
              <a:t/>
            </a:r>
            <a:br>
              <a:rPr lang="en-US" sz="4800" dirty="0"/>
            </a:br>
            <a:r>
              <a:rPr lang="en-US" sz="2200" dirty="0"/>
              <a:t/>
            </a:r>
            <a:br>
              <a:rPr lang="en-US" sz="2200" dirty="0"/>
            </a:br>
            <a:r>
              <a:rPr lang="en-US" sz="2000" dirty="0">
                <a:latin typeface="+mn-lt"/>
              </a:rPr>
              <a:t>The entire geometry begins with a point. A point is a dimensionless entity which specifies the location or position. It is represented using a dot symbol and its length is zero.</a:t>
            </a:r>
            <a:br>
              <a:rPr lang="en-US" sz="2000" dirty="0">
                <a:latin typeface="+mn-lt"/>
              </a:rPr>
            </a:br>
            <a:r>
              <a:rPr lang="en-US" sz="2000" dirty="0">
                <a:latin typeface="+mn-lt"/>
              </a:rPr>
              <a:t/>
            </a:r>
            <a:br>
              <a:rPr lang="en-US" sz="2000" dirty="0">
                <a:latin typeface="+mn-lt"/>
              </a:rPr>
            </a:br>
            <a:r>
              <a:rPr lang="en-US" sz="2000" dirty="0">
                <a:latin typeface="+mn-lt"/>
              </a:rPr>
              <a:t>What are lines?</a:t>
            </a:r>
            <a:br>
              <a:rPr lang="en-US" sz="2000" dirty="0">
                <a:latin typeface="+mn-lt"/>
              </a:rPr>
            </a:br>
            <a:r>
              <a:rPr lang="en-US" sz="2000" dirty="0">
                <a:latin typeface="+mn-lt"/>
              </a:rPr>
              <a:t/>
            </a:r>
            <a:br>
              <a:rPr lang="en-US" sz="2000" dirty="0">
                <a:latin typeface="+mn-lt"/>
              </a:rPr>
            </a:br>
            <a:r>
              <a:rPr lang="en-US" sz="2000" dirty="0">
                <a:latin typeface="+mn-lt"/>
              </a:rPr>
              <a:t>All the shapes that we see around us consist of an infinite number of points. When a point moves in such a manner that its direction remains unaltered then a straight line is obtained. In other words, a one-dimensional collection of points extending infinitely in both the directions represents a line. A line never ends.</a:t>
            </a:r>
            <a:br>
              <a:rPr lang="en-US" sz="2000" dirty="0">
                <a:latin typeface="+mn-lt"/>
              </a:rPr>
            </a:br>
            <a:r>
              <a:rPr lang="en-US" sz="2000" dirty="0">
                <a:latin typeface="+mn-lt"/>
              </a:rPr>
              <a:t/>
            </a:r>
            <a:br>
              <a:rPr lang="en-US" sz="2000" dirty="0">
                <a:latin typeface="+mn-lt"/>
              </a:rPr>
            </a:br>
            <a:r>
              <a:rPr lang="en-US" sz="2200" dirty="0"/>
              <a:t/>
            </a:r>
            <a:br>
              <a:rPr lang="en-US" sz="2200" dirty="0"/>
            </a:br>
            <a:r>
              <a:rPr lang="en-US" sz="2200" dirty="0"/>
              <a:t>                                                  </a:t>
            </a:r>
            <a:br>
              <a:rPr lang="en-US" sz="2200" dirty="0"/>
            </a:br>
            <a:r>
              <a:rPr lang="en-US" sz="2200" dirty="0"/>
              <a:t>          </a:t>
            </a:r>
            <a:endParaRPr lang="en-IN" sz="2200" dirty="0"/>
          </a:p>
        </p:txBody>
      </p:sp>
      <p:sp>
        <p:nvSpPr>
          <p:cNvPr id="3" name="Rectangle 2">
            <a:extLst>
              <a:ext uri="{FF2B5EF4-FFF2-40B4-BE49-F238E27FC236}">
                <a16:creationId xmlns:a16="http://schemas.microsoft.com/office/drawing/2014/main" xmlns="" id="{5C703A14-1817-4EB6-A9D8-6ABD6AB36FD1}"/>
              </a:ext>
            </a:extLst>
          </p:cNvPr>
          <p:cNvSpPr/>
          <p:nvPr/>
        </p:nvSpPr>
        <p:spPr>
          <a:xfrm>
            <a:off x="720969" y="593480"/>
            <a:ext cx="10503877" cy="5544853"/>
          </a:xfrm>
          <a:prstGeom prst="rect">
            <a:avLst/>
          </a:prstGeom>
        </p:spPr>
        <p:txBody>
          <a:bodyPr/>
          <a:lstStyle/>
          <a:p>
            <a:endParaRPr lang="en-IN" dirty="0"/>
          </a:p>
        </p:txBody>
      </p:sp>
      <p:pic>
        <p:nvPicPr>
          <p:cNvPr id="5" name="Picture 4">
            <a:extLst>
              <a:ext uri="{FF2B5EF4-FFF2-40B4-BE49-F238E27FC236}">
                <a16:creationId xmlns:a16="http://schemas.microsoft.com/office/drawing/2014/main" xmlns="" id="{D80B7FA0-324E-4EB4-BE84-34A9C108515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557590" y="4923694"/>
            <a:ext cx="3265741" cy="1811214"/>
          </a:xfrm>
          <a:prstGeom prst="rect">
            <a:avLst/>
          </a:prstGeom>
        </p:spPr>
      </p:pic>
    </p:spTree>
    <p:extLst>
      <p:ext uri="{BB962C8B-B14F-4D97-AF65-F5344CB8AC3E}">
        <p14:creationId xmlns:p14="http://schemas.microsoft.com/office/powerpoint/2010/main" xmlns="" val="404246109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116" y="193431"/>
            <a:ext cx="11119337" cy="1090246"/>
          </a:xfrm>
        </p:spPr>
        <p:txBody>
          <a:bodyPr>
            <a:noAutofit/>
          </a:bodyPr>
          <a:lstStyle/>
          <a:p>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BASIC TERMS &amp; DEFINITIONS:LINES</a:t>
            </a:r>
            <a:endParaRPr lang="en-US" sz="5400" dirty="0"/>
          </a:p>
        </p:txBody>
      </p:sp>
      <p:sp>
        <p:nvSpPr>
          <p:cNvPr id="3" name="Content Placeholder 2"/>
          <p:cNvSpPr>
            <a:spLocks noGrp="1"/>
          </p:cNvSpPr>
          <p:nvPr>
            <p:ph idx="1"/>
          </p:nvPr>
        </p:nvSpPr>
        <p:spPr>
          <a:xfrm>
            <a:off x="1582615" y="1540189"/>
            <a:ext cx="9728567" cy="3777622"/>
          </a:xfrm>
        </p:spPr>
        <p:txBody>
          <a:bodyPr/>
          <a:lstStyle/>
          <a:p>
            <a:r>
              <a:rPr lang="en-US" sz="2400" dirty="0"/>
              <a:t>LINE: A straight path extending in both directions with no end points.</a:t>
            </a:r>
          </a:p>
          <a:p>
            <a:r>
              <a:rPr lang="en-US" sz="2400" dirty="0"/>
              <a:t>LINE SEGMENT: A part of a line that includes two points, called end points, and all the points between them</a:t>
            </a:r>
          </a:p>
          <a:p>
            <a:r>
              <a:rPr lang="en-US" sz="2400" dirty="0"/>
              <a:t>RAY: A part of a line, with one end point, that continues without end in one directions</a:t>
            </a:r>
          </a:p>
          <a:p>
            <a:endParaRPr lang="en-US" dirty="0"/>
          </a:p>
        </p:txBody>
      </p:sp>
      <p:pic>
        <p:nvPicPr>
          <p:cNvPr id="6" name="Picture 5">
            <a:extLst>
              <a:ext uri="{FF2B5EF4-FFF2-40B4-BE49-F238E27FC236}">
                <a16:creationId xmlns:a16="http://schemas.microsoft.com/office/drawing/2014/main" xmlns="" id="{F23A8050-FA87-4832-A8C7-4E49B38F0F7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74880" y="4304566"/>
            <a:ext cx="4791808" cy="1857864"/>
          </a:xfrm>
          <a:prstGeom prst="rect">
            <a:avLst/>
          </a:prstGeom>
        </p:spPr>
      </p:pic>
    </p:spTree>
    <p:extLst>
      <p:ext uri="{BB962C8B-B14F-4D97-AF65-F5344CB8AC3E}">
        <p14:creationId xmlns:p14="http://schemas.microsoft.com/office/powerpoint/2010/main" xmlns="" val="1743092400"/>
      </p:ext>
    </p:extLst>
  </p:cSld>
  <p:clrMapOvr>
    <a:masterClrMapping/>
  </p:clrMapOvr>
</p:sld>
</file>

<file path=ppt/theme/theme1.xml><?xml version="1.0" encoding="utf-8"?>
<a:theme xmlns:a="http://schemas.openxmlformats.org/drawingml/2006/main" name="Wisp">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1688</TotalTime>
  <Words>2397</Words>
  <Application>Microsoft Office PowerPoint</Application>
  <PresentationFormat>Custom</PresentationFormat>
  <Paragraphs>219</Paragraphs>
  <Slides>40</Slides>
  <Notes>0</Notes>
  <HiddenSlides>0</HiddenSlides>
  <MMClips>2</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Wisp</vt:lpstr>
      <vt:lpstr> CLASS-IX SUBJECT-MATHEMATICS TOPIC-LINES AND ANGLES  </vt:lpstr>
      <vt:lpstr> </vt:lpstr>
      <vt:lpstr>Learning Objectives.. </vt:lpstr>
      <vt:lpstr>                INTRODUCTION </vt:lpstr>
      <vt:lpstr>    LINES AND ANGLES IN DAILY LIFE </vt:lpstr>
      <vt:lpstr>Slide 6</vt:lpstr>
      <vt:lpstr>Slide 7</vt:lpstr>
      <vt:lpstr> DEFINITION OF LINES AND ANGLES  The entire geometry begins with a point. A point is a dimensionless entity which specifies the location or position. It is represented using a dot symbol and its length is zero.  What are lines?  All the shapes that we see around us consist of an infinite number of points. When a point moves in such a manner that its direction remains unaltered then a straight line is obtained. In other words, a one-dimensional collection of points extending infinitely in both the directions represents a line. A line never ends.                                                                </vt:lpstr>
      <vt:lpstr>BASIC TERMS &amp; DEFINITIONS:LINES</vt:lpstr>
      <vt:lpstr>Slide 10</vt:lpstr>
      <vt:lpstr>      </vt:lpstr>
      <vt:lpstr>An angle is a figure in which two rays emerge from a common point. This point is called the vertex of the angle and the two rays forming the angle are called its arms or sides…</vt:lpstr>
      <vt:lpstr>BASIC TERMS AND DEFINITIONS:ANGLES </vt:lpstr>
      <vt:lpstr>Slide 14</vt:lpstr>
      <vt:lpstr>Slide 15</vt:lpstr>
      <vt:lpstr>Slide 16</vt:lpstr>
      <vt:lpstr>Slide 17</vt:lpstr>
      <vt:lpstr>Slide 18</vt:lpstr>
      <vt:lpstr>Slide 19</vt:lpstr>
      <vt:lpstr>Slide 20</vt:lpstr>
      <vt:lpstr>QUESTIONS BASED ON PREVIOUS KNOWLEDGE </vt:lpstr>
      <vt:lpstr>           Some axioms &amp; Theorems on Lines And Angles </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Some interesting activities.. </vt:lpstr>
      <vt:lpstr>Activities.. </vt:lpstr>
      <vt:lpstr> CONCEPT MAPPING</vt:lpstr>
      <vt:lpstr>Slide 38</vt:lpstr>
      <vt:lpstr>Key points to remember </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LINES AND ANGLES</dc:title>
  <dc:creator>diptirekha1971@gmail.com</dc:creator>
  <cp:lastModifiedBy>rajni bala</cp:lastModifiedBy>
  <cp:revision>78</cp:revision>
  <dcterms:created xsi:type="dcterms:W3CDTF">2020-04-16T04:19:53Z</dcterms:created>
  <dcterms:modified xsi:type="dcterms:W3CDTF">2020-04-27T08:51:28Z</dcterms:modified>
</cp:coreProperties>
</file>